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07" r:id="rId3"/>
    <p:sldId id="280" r:id="rId4"/>
    <p:sldId id="281" r:id="rId5"/>
    <p:sldId id="282" r:id="rId6"/>
    <p:sldId id="302" r:id="rId7"/>
    <p:sldId id="299" r:id="rId8"/>
    <p:sldId id="300" r:id="rId9"/>
    <p:sldId id="301" r:id="rId10"/>
    <p:sldId id="283" r:id="rId11"/>
    <p:sldId id="284" r:id="rId12"/>
    <p:sldId id="308" r:id="rId13"/>
    <p:sldId id="311" r:id="rId14"/>
    <p:sldId id="285" r:id="rId15"/>
    <p:sldId id="286" r:id="rId16"/>
    <p:sldId id="287" r:id="rId17"/>
    <p:sldId id="288" r:id="rId18"/>
    <p:sldId id="277" r:id="rId19"/>
    <p:sldId id="289" r:id="rId20"/>
    <p:sldId id="278" r:id="rId21"/>
    <p:sldId id="290" r:id="rId22"/>
    <p:sldId id="292" r:id="rId23"/>
    <p:sldId id="293" r:id="rId24"/>
    <p:sldId id="291" r:id="rId25"/>
    <p:sldId id="312" r:id="rId26"/>
    <p:sldId id="294" r:id="rId27"/>
    <p:sldId id="303" r:id="rId28"/>
    <p:sldId id="295" r:id="rId29"/>
    <p:sldId id="304" r:id="rId30"/>
    <p:sldId id="305" r:id="rId31"/>
    <p:sldId id="306" r:id="rId32"/>
    <p:sldId id="296" r:id="rId33"/>
    <p:sldId id="297" r:id="rId34"/>
    <p:sldId id="310" r:id="rId35"/>
    <p:sldId id="30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3" autoAdjust="0"/>
    <p:restoredTop sz="83636" autoAdjust="0"/>
  </p:normalViewPr>
  <p:slideViewPr>
    <p:cSldViewPr snapToGrid="0">
      <p:cViewPr varScale="1">
        <p:scale>
          <a:sx n="111" d="100"/>
          <a:sy n="111" d="100"/>
        </p:scale>
        <p:origin x="3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A6A84-3CE9-4E37-BA6E-03BBFB3C1ABB}" type="datetimeFigureOut">
              <a:rPr lang="en-US" smtClean="0"/>
              <a:t>10/21/2015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E605F-A7A2-4E47-BDC9-446CF573816B}" type="slidenum">
              <a:rPr lang="en-US" smtClean="0"/>
              <a:t>‹#›</a:t>
            </a:fld>
            <a:endParaRPr lang="en-US"/>
          </a:p>
        </p:txBody>
      </p:sp>
    </p:spTree>
    <p:extLst>
      <p:ext uri="{BB962C8B-B14F-4D97-AF65-F5344CB8AC3E}">
        <p14:creationId xmlns:p14="http://schemas.microsoft.com/office/powerpoint/2010/main" val="1657356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eadsink.files.wordpress.com/2012/03/hipster.jp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10/21/2015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864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http://us.123rf.com/400wm/400/400/johnkwan/johnkwan1008/johnkwan100800099/7596302-yes-no-or-maybe-concepts-of-making-business-decision.jpg</a:t>
            </a:r>
          </a:p>
          <a:p>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59BB0-7B21-402B-96B6-0561969FFD6A}" type="datetime1">
              <a:rPr lang="en-US" smtClean="0"/>
              <a:t>10/21/2015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0577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E605F-A7A2-4E47-BDC9-446CF573816B}" type="slidenum">
              <a:rPr lang="en-US" smtClean="0"/>
              <a:t>21</a:t>
            </a:fld>
            <a:endParaRPr lang="en-US"/>
          </a:p>
        </p:txBody>
      </p:sp>
    </p:spTree>
    <p:extLst>
      <p:ext uri="{BB962C8B-B14F-4D97-AF65-F5344CB8AC3E}">
        <p14:creationId xmlns:p14="http://schemas.microsoft.com/office/powerpoint/2010/main" val="2986935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Pizza example</a:t>
            </a:r>
            <a:endParaRPr lang="en-US" dirty="0"/>
          </a:p>
        </p:txBody>
      </p:sp>
      <p:sp>
        <p:nvSpPr>
          <p:cNvPr id="4" name="Slide Number Placeholder 3"/>
          <p:cNvSpPr>
            <a:spLocks noGrp="1"/>
          </p:cNvSpPr>
          <p:nvPr>
            <p:ph type="sldNum" sz="quarter" idx="10"/>
          </p:nvPr>
        </p:nvSpPr>
        <p:spPr/>
        <p:txBody>
          <a:bodyPr/>
          <a:lstStyle/>
          <a:p>
            <a:fld id="{C89E605F-A7A2-4E47-BDC9-446CF573816B}" type="slidenum">
              <a:rPr lang="en-US" smtClean="0"/>
              <a:t>24</a:t>
            </a:fld>
            <a:endParaRPr lang="en-US"/>
          </a:p>
        </p:txBody>
      </p:sp>
    </p:spTree>
    <p:extLst>
      <p:ext uri="{BB962C8B-B14F-4D97-AF65-F5344CB8AC3E}">
        <p14:creationId xmlns:p14="http://schemas.microsoft.com/office/powerpoint/2010/main" val="1646591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http://openclassroom.stanford.edu/MainFolder/courses/MachineLearning/exercises/ex8materials/ex8b_10.png</a:t>
            </a:r>
          </a:p>
          <a:p>
            <a:r>
              <a:rPr lang="en-US" dirty="0" smtClean="0"/>
              <a:t>http://docs.oracle.com/cd/B28359_01/datamine.111/b28129/img/scatter_plot_nonlinear.gif</a:t>
            </a:r>
          </a:p>
          <a:p>
            <a:r>
              <a:rPr lang="en-US" dirty="0" smtClean="0"/>
              <a:t>http://spectrum.ieee.org/img/RecommendNEWf1-1348253703748.jpg</a:t>
            </a:r>
          </a:p>
          <a:p>
            <a:endParaRPr lang="en-US" dirty="0" smtClean="0"/>
          </a:p>
          <a:p>
            <a:r>
              <a:rPr lang="en-US" dirty="0" smtClean="0"/>
              <a:t>Hogwarts</a:t>
            </a:r>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t>10/21/2015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5952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concept of pattern recognition</a:t>
            </a:r>
            <a:endParaRPr lang="en-US" dirty="0"/>
          </a:p>
        </p:txBody>
      </p:sp>
      <p:sp>
        <p:nvSpPr>
          <p:cNvPr id="4" name="Slide Number Placeholder 3"/>
          <p:cNvSpPr>
            <a:spLocks noGrp="1"/>
          </p:cNvSpPr>
          <p:nvPr>
            <p:ph type="sldNum" sz="quarter" idx="10"/>
          </p:nvPr>
        </p:nvSpPr>
        <p:spPr/>
        <p:txBody>
          <a:bodyPr/>
          <a:lstStyle/>
          <a:p>
            <a:fld id="{FEEF8B44-D96A-4AA0-9682-15B30E942407}" type="slidenum">
              <a:rPr lang="en-US" smtClean="0"/>
              <a:pPr/>
              <a:t>32</a:t>
            </a:fld>
            <a:endParaRPr lang="en-US"/>
          </a:p>
        </p:txBody>
      </p:sp>
    </p:spTree>
    <p:extLst>
      <p:ext uri="{BB962C8B-B14F-4D97-AF65-F5344CB8AC3E}">
        <p14:creationId xmlns:p14="http://schemas.microsoft.com/office/powerpoint/2010/main" val="3507476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data science</a:t>
            </a:r>
          </a:p>
          <a:p>
            <a:r>
              <a:rPr lang="en-US" dirty="0" smtClean="0"/>
              <a:t>Who</a:t>
            </a:r>
            <a:r>
              <a:rPr lang="en-US" baseline="0" dirty="0" smtClean="0"/>
              <a:t> is a data scientist</a:t>
            </a:r>
          </a:p>
          <a:p>
            <a:r>
              <a:rPr lang="en-US" dirty="0" smtClean="0"/>
              <a:t>Where</a:t>
            </a:r>
            <a:r>
              <a:rPr lang="en-US" baseline="0" dirty="0" smtClean="0"/>
              <a:t> do data scientists work</a:t>
            </a:r>
          </a:p>
          <a:p>
            <a:r>
              <a:rPr lang="en-US" dirty="0" smtClean="0"/>
              <a:t>Why should you care?</a:t>
            </a:r>
          </a:p>
          <a:p>
            <a:r>
              <a:rPr lang="en-US" dirty="0" smtClean="0"/>
              <a:t>When to use </a:t>
            </a:r>
            <a:r>
              <a:rPr lang="en-US" smtClean="0"/>
              <a:t>data Science?</a:t>
            </a:r>
          </a:p>
        </p:txBody>
      </p:sp>
      <p:sp>
        <p:nvSpPr>
          <p:cNvPr id="4" name="Slide Number Placeholder 3"/>
          <p:cNvSpPr>
            <a:spLocks noGrp="1"/>
          </p:cNvSpPr>
          <p:nvPr>
            <p:ph type="sldNum" sz="quarter" idx="10"/>
          </p:nvPr>
        </p:nvSpPr>
        <p:spPr/>
        <p:txBody>
          <a:bodyPr/>
          <a:lstStyle/>
          <a:p>
            <a:fld id="{88FC2FD6-B076-4AB6-B361-F2C091B05808}" type="slidenum">
              <a:rPr lang="en-US" smtClean="0"/>
              <a:t>4</a:t>
            </a:fld>
            <a:endParaRPr lang="en-US"/>
          </a:p>
        </p:txBody>
      </p:sp>
    </p:spTree>
    <p:extLst>
      <p:ext uri="{BB962C8B-B14F-4D97-AF65-F5344CB8AC3E}">
        <p14:creationId xmlns:p14="http://schemas.microsoft.com/office/powerpoint/2010/main" val="71623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F2D761-535F-4B99-A030-FE92DB4BC8CC}" type="slidenum">
              <a:rPr lang="en-US" smtClean="0"/>
              <a:t>6</a:t>
            </a:fld>
            <a:endParaRPr lang="en-US"/>
          </a:p>
        </p:txBody>
      </p:sp>
    </p:spTree>
    <p:extLst>
      <p:ext uri="{BB962C8B-B14F-4D97-AF65-F5344CB8AC3E}">
        <p14:creationId xmlns:p14="http://schemas.microsoft.com/office/powerpoint/2010/main" val="403512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How do you get from this</a:t>
            </a:r>
            <a:endParaRPr lang="en-US" dirty="0"/>
          </a:p>
        </p:txBody>
      </p:sp>
      <p:sp>
        <p:nvSpPr>
          <p:cNvPr id="4" name="Slide Number Placeholder 3"/>
          <p:cNvSpPr>
            <a:spLocks noGrp="1"/>
          </p:cNvSpPr>
          <p:nvPr>
            <p:ph type="sldNum" sz="quarter" idx="10"/>
          </p:nvPr>
        </p:nvSpPr>
        <p:spPr/>
        <p:txBody>
          <a:bodyPr/>
          <a:lstStyle/>
          <a:p>
            <a:fld id="{F6A5E826-30C2-4207-9ADD-A04E337402D3}" type="slidenum">
              <a:rPr lang="en-US" smtClean="0"/>
              <a:pPr/>
              <a:t>7</a:t>
            </a:fld>
            <a:endParaRPr lang="en-US" dirty="0"/>
          </a:p>
        </p:txBody>
      </p:sp>
    </p:spTree>
    <p:extLst>
      <p:ext uri="{BB962C8B-B14F-4D97-AF65-F5344CB8AC3E}">
        <p14:creationId xmlns:p14="http://schemas.microsoft.com/office/powerpoint/2010/main" val="332494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 this</a:t>
            </a:r>
            <a:endParaRPr lang="en-US" dirty="0"/>
          </a:p>
        </p:txBody>
      </p:sp>
      <p:sp>
        <p:nvSpPr>
          <p:cNvPr id="4" name="Slide Number Placeholder 3"/>
          <p:cNvSpPr>
            <a:spLocks noGrp="1"/>
          </p:cNvSpPr>
          <p:nvPr>
            <p:ph type="sldNum" sz="quarter" idx="10"/>
          </p:nvPr>
        </p:nvSpPr>
        <p:spPr/>
        <p:txBody>
          <a:bodyPr/>
          <a:lstStyle/>
          <a:p>
            <a:fld id="{F6A5E826-30C2-4207-9ADD-A04E337402D3}" type="slidenum">
              <a:rPr lang="en-US" smtClean="0"/>
              <a:pPr/>
              <a:t>8</a:t>
            </a:fld>
            <a:endParaRPr lang="en-US" dirty="0"/>
          </a:p>
        </p:txBody>
      </p:sp>
    </p:spTree>
    <p:extLst>
      <p:ext uri="{BB962C8B-B14F-4D97-AF65-F5344CB8AC3E}">
        <p14:creationId xmlns:p14="http://schemas.microsoft.com/office/powerpoint/2010/main" val="3188533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Often times, in law enforcement, it’s required to do forensic analysis on highly degraded surveillance</a:t>
            </a:r>
            <a:r>
              <a:rPr lang="en-US" baseline="0" dirty="0" smtClean="0"/>
              <a:t> photos to gather information</a:t>
            </a:r>
            <a:endParaRPr lang="en-US" dirty="0" smtClean="0"/>
          </a:p>
          <a:p>
            <a:pPr marL="171450" indent="-171450">
              <a:buFontTx/>
              <a:buChar char="-"/>
            </a:pPr>
            <a:r>
              <a:rPr lang="en-US" dirty="0" smtClean="0"/>
              <a:t>Many scenarios where like the one I just showed you,</a:t>
            </a:r>
            <a:r>
              <a:rPr lang="en-US" baseline="0" dirty="0" smtClean="0"/>
              <a:t> where the photos are so degraded that</a:t>
            </a:r>
            <a:r>
              <a:rPr lang="en-US" dirty="0" smtClean="0"/>
              <a:t> traditional</a:t>
            </a:r>
            <a:r>
              <a:rPr lang="en-US" baseline="0" dirty="0" smtClean="0"/>
              <a:t> approaches won’t yield results</a:t>
            </a:r>
            <a:endParaRPr lang="en-US" dirty="0" smtClean="0"/>
          </a:p>
          <a:p>
            <a:pPr marL="171450" indent="-171450">
              <a:buFontTx/>
              <a:buChar char="-"/>
            </a:pPr>
            <a:r>
              <a:rPr lang="en-US" dirty="0" smtClean="0"/>
              <a:t>Take</a:t>
            </a:r>
            <a:r>
              <a:rPr lang="en-US" baseline="0" dirty="0" smtClean="0"/>
              <a:t> surveillance image and estimate the perspective distortion, noise, and blur</a:t>
            </a:r>
          </a:p>
          <a:p>
            <a:pPr marL="171450" indent="-171450">
              <a:buFontTx/>
              <a:buChar char="-"/>
            </a:pPr>
            <a:r>
              <a:rPr lang="en-US" baseline="0" dirty="0" smtClean="0"/>
              <a:t>Apply estimated values to high res photos, and do a cross correlation between manually degraded hi res photos and the actual photo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ML -- </a:t>
            </a:r>
            <a:r>
              <a:rPr lang="en-US" sz="1200" kern="1200" dirty="0" smtClean="0">
                <a:solidFill>
                  <a:schemeClr val="tx1"/>
                </a:solidFill>
                <a:latin typeface="+mn-lt"/>
                <a:ea typeface="+mn-ea"/>
                <a:cs typeface="+mn-cs"/>
              </a:rPr>
              <a:t>Apply a multi-class support vector machine learning algorithm to identify how particular distorted letters look when they are blended on the left and the right with other distorted letters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latin typeface="+mn-lt"/>
                <a:ea typeface="+mn-ea"/>
                <a:cs typeface="+mn-cs"/>
              </a:rPr>
              <a:t>For</a:t>
            </a:r>
            <a:r>
              <a:rPr lang="en-US" sz="1200" kern="1200" baseline="0" dirty="0" smtClean="0">
                <a:solidFill>
                  <a:schemeClr val="tx1"/>
                </a:solidFill>
                <a:latin typeface="+mn-lt"/>
                <a:ea typeface="+mn-ea"/>
                <a:cs typeface="+mn-cs"/>
              </a:rPr>
              <a:t> instance, train the classifier to recognize a distorted ‘e’, with surrounded by ‘a’ and ‘b’ versus ‘c’ and ‘d’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And t</a:t>
            </a:r>
            <a:r>
              <a:rPr lang="en-US" sz="1200" kern="1200" dirty="0" smtClean="0">
                <a:solidFill>
                  <a:schemeClr val="tx1"/>
                </a:solidFill>
                <a:latin typeface="+mn-lt"/>
                <a:ea typeface="+mn-ea"/>
                <a:cs typeface="+mn-cs"/>
              </a:rPr>
              <a:t>his can be used in forensic analysis to produce evidence that would not have normally been available by other means</a:t>
            </a:r>
          </a:p>
        </p:txBody>
      </p:sp>
      <p:sp>
        <p:nvSpPr>
          <p:cNvPr id="4" name="Slide Number Placeholder 3"/>
          <p:cNvSpPr>
            <a:spLocks noGrp="1"/>
          </p:cNvSpPr>
          <p:nvPr>
            <p:ph type="sldNum" sz="quarter" idx="10"/>
          </p:nvPr>
        </p:nvSpPr>
        <p:spPr/>
        <p:txBody>
          <a:bodyPr/>
          <a:lstStyle/>
          <a:p>
            <a:fld id="{F6A5E826-30C2-4207-9ADD-A04E337402D3}" type="slidenum">
              <a:rPr lang="en-US" smtClean="0"/>
              <a:pPr/>
              <a:t>9</a:t>
            </a:fld>
            <a:endParaRPr lang="en-US" dirty="0"/>
          </a:p>
        </p:txBody>
      </p:sp>
    </p:spTree>
    <p:extLst>
      <p:ext uri="{BB962C8B-B14F-4D97-AF65-F5344CB8AC3E}">
        <p14:creationId xmlns:p14="http://schemas.microsoft.com/office/powerpoint/2010/main" val="74868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Arrows merging</a:t>
            </a:r>
            <a:r>
              <a:rPr lang="en-US" baseline="0" dirty="0" smtClean="0"/>
              <a:t> Computers and Statistics </a:t>
            </a:r>
          </a:p>
        </p:txBody>
      </p:sp>
      <p:sp>
        <p:nvSpPr>
          <p:cNvPr id="4" name="Slide Number Placeholder 3"/>
          <p:cNvSpPr>
            <a:spLocks noGrp="1"/>
          </p:cNvSpPr>
          <p:nvPr>
            <p:ph type="sldNum" sz="quarter" idx="10"/>
          </p:nvPr>
        </p:nvSpPr>
        <p:spPr/>
        <p:txBody>
          <a:bodyPr/>
          <a:lstStyle/>
          <a:p>
            <a:fld id="{88FC2FD6-B076-4AB6-B361-F2C091B05808}" type="slidenum">
              <a:rPr lang="en-US" smtClean="0"/>
              <a:t>10</a:t>
            </a:fld>
            <a:endParaRPr lang="en-US"/>
          </a:p>
        </p:txBody>
      </p:sp>
    </p:spTree>
    <p:extLst>
      <p:ext uri="{BB962C8B-B14F-4D97-AF65-F5344CB8AC3E}">
        <p14:creationId xmlns:p14="http://schemas.microsoft.com/office/powerpoint/2010/main" val="4275782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Segoe UI" panose="020B0502040204020203" pitchFamily="34" charset="0"/>
                <a:hlinkClick r:id="rId3"/>
              </a:rPr>
              <a:t>https://headsink.files.wordpress.com/2012/03/hipster.jpg</a:t>
            </a:r>
            <a:endParaRPr lang="en-US" dirty="0" smtClean="0"/>
          </a:p>
          <a:p>
            <a:endParaRPr lang="en-US" dirty="0"/>
          </a:p>
        </p:txBody>
      </p:sp>
      <p:sp>
        <p:nvSpPr>
          <p:cNvPr id="4" name="Slide Number Placeholder 3"/>
          <p:cNvSpPr>
            <a:spLocks noGrp="1"/>
          </p:cNvSpPr>
          <p:nvPr>
            <p:ph type="sldNum" sz="quarter" idx="10"/>
          </p:nvPr>
        </p:nvSpPr>
        <p:spPr/>
        <p:txBody>
          <a:bodyPr/>
          <a:lstStyle/>
          <a:p>
            <a:fld id="{88FC2FD6-B076-4AB6-B361-F2C091B05808}" type="slidenum">
              <a:rPr lang="en-US" smtClean="0"/>
              <a:t>11</a:t>
            </a:fld>
            <a:endParaRPr lang="en-US"/>
          </a:p>
        </p:txBody>
      </p:sp>
    </p:spTree>
    <p:extLst>
      <p:ext uri="{BB962C8B-B14F-4D97-AF65-F5344CB8AC3E}">
        <p14:creationId xmlns:p14="http://schemas.microsoft.com/office/powerpoint/2010/main" val="2503506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it takes to be an</a:t>
            </a:r>
            <a:r>
              <a:rPr lang="en-US" baseline="0" dirty="0" smtClean="0"/>
              <a:t> amazing team for business?</a:t>
            </a:r>
            <a:endParaRPr lang="en-US" dirty="0" smtClean="0"/>
          </a:p>
          <a:p>
            <a:r>
              <a:rPr lang="en-US" dirty="0" smtClean="0"/>
              <a:t>Hermione-</a:t>
            </a:r>
            <a:r>
              <a:rPr lang="en-US" baseline="0" dirty="0" smtClean="0"/>
              <a:t> Data Scientist</a:t>
            </a:r>
          </a:p>
          <a:p>
            <a:r>
              <a:rPr lang="en-US" baseline="0" dirty="0" smtClean="0"/>
              <a:t>Hagrid – Developer</a:t>
            </a:r>
          </a:p>
          <a:p>
            <a:r>
              <a:rPr lang="en-US" baseline="0" dirty="0" smtClean="0"/>
              <a:t>Harry- </a:t>
            </a:r>
            <a:r>
              <a:rPr lang="en-US" baseline="0" dirty="0" err="1" smtClean="0"/>
              <a:t>Ceo</a:t>
            </a:r>
            <a:endParaRPr lang="en-US" baseline="0" dirty="0" smtClean="0"/>
          </a:p>
          <a:p>
            <a:r>
              <a:rPr lang="en-US" baseline="0" dirty="0" err="1" smtClean="0"/>
              <a:t>Nevelle</a:t>
            </a:r>
            <a:r>
              <a:rPr lang="en-US" baseline="0" dirty="0" smtClean="0"/>
              <a:t> – </a:t>
            </a:r>
          </a:p>
          <a:p>
            <a:r>
              <a:rPr lang="en-US" baseline="0" dirty="0" smtClean="0"/>
              <a:t>Ron -Sales</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89E605F-A7A2-4E47-BDC9-446CF573816B}" type="slidenum">
              <a:rPr lang="en-US" smtClean="0"/>
              <a:t>13</a:t>
            </a:fld>
            <a:endParaRPr lang="en-US"/>
          </a:p>
        </p:txBody>
      </p:sp>
    </p:spTree>
    <p:extLst>
      <p:ext uri="{BB962C8B-B14F-4D97-AF65-F5344CB8AC3E}">
        <p14:creationId xmlns:p14="http://schemas.microsoft.com/office/powerpoint/2010/main" val="28398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10/21/2015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50816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10/21/2015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613236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10/21/2015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66056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9016" y="1189177"/>
            <a:ext cx="11473969" cy="1931322"/>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1961"/>
            </a:lvl2pPr>
            <a:lvl3pPr marL="168084" indent="0">
              <a:buNone/>
              <a:defRPr/>
            </a:lvl3pPr>
            <a:lvl4pPr marL="336168" indent="0">
              <a:buNone/>
              <a:defRPr/>
            </a:lvl4pPr>
            <a:lvl5pPr marL="5042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812868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1"/>
            <a:ext cx="11462090"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36459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7"/>
            <a:ext cx="5378548" cy="1621470"/>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1621470"/>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22321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10/21/2015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38632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FA7AC5-6045-4418-8E60-F48788734473}" type="datetimeFigureOut">
              <a:rPr lang="en-US" smtClean="0"/>
              <a:t>10/21/2015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7520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FA7AC5-6045-4418-8E60-F48788734473}" type="datetimeFigureOut">
              <a:rPr lang="en-US" smtClean="0"/>
              <a:t>10/21/2015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40129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FA7AC5-6045-4418-8E60-F48788734473}" type="datetimeFigureOut">
              <a:rPr lang="en-US" smtClean="0"/>
              <a:t>10/21/2015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05649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FA7AC5-6045-4418-8E60-F48788734473}" type="datetimeFigureOut">
              <a:rPr lang="en-US" smtClean="0"/>
              <a:t>10/21/2015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57397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A7AC5-6045-4418-8E60-F48788734473}" type="datetimeFigureOut">
              <a:rPr lang="en-US" smtClean="0"/>
              <a:t>10/21/2015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20179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10/21/2015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52620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10/21/2015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4286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A7AC5-6045-4418-8E60-F48788734473}" type="datetimeFigureOut">
              <a:rPr lang="en-US" smtClean="0"/>
              <a:t>10/21/2015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393113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gif"/></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gif"/></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jpe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 you want to be a data scientist?</a:t>
            </a:r>
            <a:endParaRPr lang="en-US" dirty="0"/>
          </a:p>
        </p:txBody>
      </p:sp>
      <p:sp>
        <p:nvSpPr>
          <p:cNvPr id="3" name="Subtitle 2"/>
          <p:cNvSpPr>
            <a:spLocks noGrp="1"/>
          </p:cNvSpPr>
          <p:nvPr>
            <p:ph type="subTitle" idx="1"/>
          </p:nvPr>
        </p:nvSpPr>
        <p:spPr/>
        <p:txBody>
          <a:bodyPr/>
          <a:lstStyle/>
          <a:p>
            <a:r>
              <a:rPr lang="en-US" dirty="0" smtClean="0"/>
              <a:t>Andrew Moll | Lauren Tran</a:t>
            </a:r>
          </a:p>
          <a:p>
            <a:r>
              <a:rPr lang="en-US" dirty="0" smtClean="0"/>
              <a:t>John Alioto | Christine Matheney</a:t>
            </a:r>
          </a:p>
        </p:txBody>
      </p:sp>
    </p:spTree>
    <p:extLst>
      <p:ext uri="{BB962C8B-B14F-4D97-AF65-F5344CB8AC3E}">
        <p14:creationId xmlns:p14="http://schemas.microsoft.com/office/powerpoint/2010/main" val="4157082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512" y="-115125"/>
            <a:ext cx="9448799" cy="7146486"/>
          </a:xfrm>
          <a:prstGeom prst="rect">
            <a:avLst/>
          </a:prstGeom>
        </p:spPr>
      </p:pic>
      <p:sp>
        <p:nvSpPr>
          <p:cNvPr id="9" name="TextBox 8"/>
          <p:cNvSpPr txBox="1"/>
          <p:nvPr/>
        </p:nvSpPr>
        <p:spPr>
          <a:xfrm>
            <a:off x="731520" y="597408"/>
            <a:ext cx="2950464" cy="769441"/>
          </a:xfrm>
          <a:prstGeom prst="rect">
            <a:avLst/>
          </a:prstGeom>
          <a:noFill/>
        </p:spPr>
        <p:txBody>
          <a:bodyPr wrap="square" rtlCol="0">
            <a:spAutoFit/>
          </a:bodyPr>
          <a:lstStyle/>
          <a:p>
            <a:r>
              <a:rPr lang="en-US" sz="4400" dirty="0" smtClean="0">
                <a:solidFill>
                  <a:schemeClr val="accent1"/>
                </a:solidFill>
              </a:rPr>
              <a:t>Math</a:t>
            </a:r>
            <a:endParaRPr lang="en-US" sz="4400" dirty="0">
              <a:solidFill>
                <a:schemeClr val="accent1"/>
              </a:solidFill>
            </a:endParaRPr>
          </a:p>
        </p:txBody>
      </p:sp>
      <p:sp>
        <p:nvSpPr>
          <p:cNvPr id="10" name="TextBox 9"/>
          <p:cNvSpPr txBox="1"/>
          <p:nvPr/>
        </p:nvSpPr>
        <p:spPr>
          <a:xfrm>
            <a:off x="768096" y="5346192"/>
            <a:ext cx="2950464" cy="769441"/>
          </a:xfrm>
          <a:prstGeom prst="rect">
            <a:avLst/>
          </a:prstGeom>
          <a:noFill/>
        </p:spPr>
        <p:txBody>
          <a:bodyPr wrap="square" rtlCol="0">
            <a:spAutoFit/>
          </a:bodyPr>
          <a:lstStyle/>
          <a:p>
            <a:r>
              <a:rPr lang="en-US" sz="4400" dirty="0" smtClean="0">
                <a:solidFill>
                  <a:schemeClr val="accent2">
                    <a:lumMod val="60000"/>
                    <a:lumOff val="40000"/>
                  </a:schemeClr>
                </a:solidFill>
              </a:rPr>
              <a:t>Science</a:t>
            </a:r>
            <a:endParaRPr lang="en-US" sz="4400" dirty="0">
              <a:solidFill>
                <a:schemeClr val="accent2">
                  <a:lumMod val="60000"/>
                  <a:lumOff val="40000"/>
                </a:schemeClr>
              </a:solidFill>
            </a:endParaRPr>
          </a:p>
        </p:txBody>
      </p:sp>
    </p:spTree>
    <p:extLst>
      <p:ext uri="{BB962C8B-B14F-4D97-AF65-F5344CB8AC3E}">
        <p14:creationId xmlns:p14="http://schemas.microsoft.com/office/powerpoint/2010/main" val="549824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73011" y="888770"/>
            <a:ext cx="4888679" cy="5143791"/>
          </a:xfrm>
          <a:prstGeom prst="rect">
            <a:avLst/>
          </a:prstGeom>
        </p:spPr>
      </p:pic>
      <p:sp>
        <p:nvSpPr>
          <p:cNvPr id="2" name="Title 1"/>
          <p:cNvSpPr>
            <a:spLocks noGrp="1"/>
          </p:cNvSpPr>
          <p:nvPr>
            <p:ph type="title"/>
          </p:nvPr>
        </p:nvSpPr>
        <p:spPr>
          <a:xfrm>
            <a:off x="1687953" y="2869725"/>
            <a:ext cx="8605965" cy="899665"/>
          </a:xfrm>
        </p:spPr>
        <p:txBody>
          <a:bodyPr/>
          <a:lstStyle/>
          <a:p>
            <a:r>
              <a:rPr lang="en-US" dirty="0" smtClean="0"/>
              <a:t>Who is a Data Scientist?</a:t>
            </a:r>
            <a:endParaRPr lang="en-US" dirty="0"/>
          </a:p>
        </p:txBody>
      </p:sp>
      <p:cxnSp>
        <p:nvCxnSpPr>
          <p:cNvPr id="6" name="Straight Connector 5"/>
          <p:cNvCxnSpPr/>
          <p:nvPr/>
        </p:nvCxnSpPr>
        <p:spPr>
          <a:xfrm>
            <a:off x="6160011" y="2158885"/>
            <a:ext cx="887019" cy="0"/>
          </a:xfrm>
          <a:prstGeom prst="line">
            <a:avLst/>
          </a:prstGeom>
          <a:ln w="177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71862" y="2383023"/>
            <a:ext cx="1303094" cy="22861"/>
          </a:xfrm>
          <a:prstGeom prst="line">
            <a:avLst/>
          </a:prstGeom>
          <a:ln w="1778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78817" y="2222331"/>
            <a:ext cx="2336425" cy="321384"/>
          </a:xfrm>
          <a:prstGeom prst="rect">
            <a:avLst/>
          </a:prstGeom>
          <a:noFill/>
        </p:spPr>
        <p:txBody>
          <a:bodyPr wrap="square" rtlCol="0">
            <a:spAutoFit/>
          </a:bodyPr>
          <a:lstStyle/>
          <a:p>
            <a:r>
              <a:rPr lang="en-US" sz="1350" dirty="0">
                <a:solidFill>
                  <a:schemeClr val="bg1"/>
                </a:solidFill>
              </a:rPr>
              <a:t>Data </a:t>
            </a:r>
            <a:r>
              <a:rPr lang="en-US" sz="1500" dirty="0">
                <a:solidFill>
                  <a:schemeClr val="bg1"/>
                </a:solidFill>
              </a:rPr>
              <a:t>Scientist</a:t>
            </a:r>
            <a:endParaRPr lang="en-US" sz="1350" dirty="0">
              <a:solidFill>
                <a:schemeClr val="bg1"/>
              </a:solidFill>
            </a:endParaRPr>
          </a:p>
        </p:txBody>
      </p:sp>
      <p:sp>
        <p:nvSpPr>
          <p:cNvPr id="3" name="Rectangle 2"/>
          <p:cNvSpPr/>
          <p:nvPr/>
        </p:nvSpPr>
        <p:spPr>
          <a:xfrm>
            <a:off x="5897880" y="4517136"/>
            <a:ext cx="1536192" cy="151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558784" y="3294187"/>
            <a:ext cx="1270791" cy="7345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2860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18317" y="3052763"/>
            <a:ext cx="6745842" cy="3805237"/>
          </a:xfrm>
          <a:prstGeom prst="rect">
            <a:avLst/>
          </a:prstGeom>
        </p:spPr>
      </p:pic>
      <p:pic>
        <p:nvPicPr>
          <p:cNvPr id="2050" name="Picture 2" descr="https://pbs.twimg.com/profile_images/1125018538/JennMar-170x170_40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57675" cy="425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bs.twimg.com/profile_images/645345887879692292/SFgJFI6J_400x4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9526"/>
            <a:ext cx="4391025" cy="439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81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664" y="684232"/>
            <a:ext cx="5635336" cy="554517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657"/>
            <a:ext cx="4158639" cy="5548745"/>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7222" y="688978"/>
            <a:ext cx="9272677" cy="5540424"/>
          </a:xfrm>
          <a:prstGeom prst="rect">
            <a:avLst/>
          </a:prstGeom>
        </p:spPr>
      </p:pic>
    </p:spTree>
    <p:extLst>
      <p:ext uri="{BB962C8B-B14F-4D97-AF65-F5344CB8AC3E}">
        <p14:creationId xmlns:p14="http://schemas.microsoft.com/office/powerpoint/2010/main" val="290390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53371" y="-4649"/>
            <a:ext cx="5168837" cy="6868058"/>
          </a:xfrm>
          <a:prstGeom prst="rect">
            <a:avLst/>
          </a:prstGeom>
        </p:spPr>
      </p:pic>
    </p:spTree>
    <p:extLst>
      <p:ext uri="{BB962C8B-B14F-4D97-AF65-F5344CB8AC3E}">
        <p14:creationId xmlns:p14="http://schemas.microsoft.com/office/powerpoint/2010/main" val="12127134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data scientists work?</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680" y="2167128"/>
            <a:ext cx="1426464" cy="1426464"/>
          </a:xfrm>
          <a:prstGeom prst="rect">
            <a:avLst/>
          </a:prstGeom>
        </p:spPr>
      </p:pic>
      <p:pic>
        <p:nvPicPr>
          <p:cNvPr id="6" name="Picture 5"/>
          <p:cNvPicPr>
            <a:picLocks noChangeAspect="1"/>
          </p:cNvPicPr>
          <p:nvPr/>
        </p:nvPicPr>
        <p:blipFill>
          <a:blip r:embed="rId3"/>
          <a:stretch>
            <a:fillRect/>
          </a:stretch>
        </p:blipFill>
        <p:spPr>
          <a:xfrm>
            <a:off x="4336351" y="2011680"/>
            <a:ext cx="3171825" cy="14382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873" y="1202149"/>
            <a:ext cx="4176143" cy="31321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4696" y="4434840"/>
            <a:ext cx="4453776" cy="2024444"/>
          </a:xfrm>
          <a:prstGeom prst="rect">
            <a:avLst/>
          </a:prstGeom>
        </p:spPr>
      </p:pic>
    </p:spTree>
    <p:extLst>
      <p:ext uri="{BB962C8B-B14F-4D97-AF65-F5344CB8AC3E}">
        <p14:creationId xmlns:p14="http://schemas.microsoft.com/office/powerpoint/2010/main" val="423493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you be interested?</a:t>
            </a:r>
            <a:endParaRPr lang="en-US" dirty="0"/>
          </a:p>
        </p:txBody>
      </p:sp>
      <p:pic>
        <p:nvPicPr>
          <p:cNvPr id="5" name="Picture 4"/>
          <p:cNvPicPr>
            <a:picLocks noChangeAspect="1"/>
          </p:cNvPicPr>
          <p:nvPr/>
        </p:nvPicPr>
        <p:blipFill>
          <a:blip r:embed="rId2"/>
          <a:stretch>
            <a:fillRect/>
          </a:stretch>
        </p:blipFill>
        <p:spPr>
          <a:xfrm>
            <a:off x="542926" y="2333177"/>
            <a:ext cx="8553450" cy="2724597"/>
          </a:xfrm>
          <a:prstGeom prst="rect">
            <a:avLst/>
          </a:prstGeom>
        </p:spPr>
      </p:pic>
      <p:pic>
        <p:nvPicPr>
          <p:cNvPr id="6" name="Picture 5"/>
          <p:cNvPicPr>
            <a:picLocks noChangeAspect="1"/>
          </p:cNvPicPr>
          <p:nvPr/>
        </p:nvPicPr>
        <p:blipFill>
          <a:blip r:embed="rId3"/>
          <a:stretch>
            <a:fillRect/>
          </a:stretch>
        </p:blipFill>
        <p:spPr>
          <a:xfrm>
            <a:off x="5923762" y="1690688"/>
            <a:ext cx="5644350" cy="3800475"/>
          </a:xfrm>
          <a:prstGeom prst="rect">
            <a:avLst/>
          </a:prstGeom>
        </p:spPr>
      </p:pic>
      <p:pic>
        <p:nvPicPr>
          <p:cNvPr id="7" name="Picture 6"/>
          <p:cNvPicPr>
            <a:picLocks noChangeAspect="1"/>
          </p:cNvPicPr>
          <p:nvPr/>
        </p:nvPicPr>
        <p:blipFill>
          <a:blip r:embed="rId4"/>
          <a:stretch>
            <a:fillRect/>
          </a:stretch>
        </p:blipFill>
        <p:spPr>
          <a:xfrm>
            <a:off x="2695575" y="1536806"/>
            <a:ext cx="5276850" cy="5321193"/>
          </a:xfrm>
          <a:prstGeom prst="rect">
            <a:avLst/>
          </a:prstGeom>
        </p:spPr>
      </p:pic>
      <p:pic>
        <p:nvPicPr>
          <p:cNvPr id="8" name="Picture 7"/>
          <p:cNvPicPr>
            <a:picLocks noChangeAspect="1"/>
          </p:cNvPicPr>
          <p:nvPr/>
        </p:nvPicPr>
        <p:blipFill>
          <a:blip r:embed="rId5"/>
          <a:stretch>
            <a:fillRect/>
          </a:stretch>
        </p:blipFill>
        <p:spPr>
          <a:xfrm>
            <a:off x="2438400" y="2862369"/>
            <a:ext cx="6057900" cy="1924050"/>
          </a:xfrm>
          <a:prstGeom prst="rect">
            <a:avLst/>
          </a:prstGeom>
        </p:spPr>
      </p:pic>
      <p:pic>
        <p:nvPicPr>
          <p:cNvPr id="9" name="Picture 8"/>
          <p:cNvPicPr>
            <a:picLocks noChangeAspect="1"/>
          </p:cNvPicPr>
          <p:nvPr/>
        </p:nvPicPr>
        <p:blipFill>
          <a:blip r:embed="rId6"/>
          <a:stretch>
            <a:fillRect/>
          </a:stretch>
        </p:blipFill>
        <p:spPr>
          <a:xfrm>
            <a:off x="2419351" y="2576513"/>
            <a:ext cx="5981700" cy="2914650"/>
          </a:xfrm>
          <a:prstGeom prst="rect">
            <a:avLst/>
          </a:prstGeom>
        </p:spPr>
      </p:pic>
    </p:spTree>
    <p:extLst>
      <p:ext uri="{BB962C8B-B14F-4D97-AF65-F5344CB8AC3E}">
        <p14:creationId xmlns:p14="http://schemas.microsoft.com/office/powerpoint/2010/main" val="363715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8071" y="36096"/>
            <a:ext cx="6897181" cy="3404937"/>
          </a:xfrm>
          <a:prstGeom prst="rect">
            <a:avLst/>
          </a:prstGeom>
        </p:spPr>
      </p:pic>
      <p:pic>
        <p:nvPicPr>
          <p:cNvPr id="5" name="Picture 4"/>
          <p:cNvPicPr>
            <a:picLocks noChangeAspect="1"/>
          </p:cNvPicPr>
          <p:nvPr/>
        </p:nvPicPr>
        <p:blipFill>
          <a:blip r:embed="rId3"/>
          <a:stretch>
            <a:fillRect/>
          </a:stretch>
        </p:blipFill>
        <p:spPr>
          <a:xfrm>
            <a:off x="2668070" y="3441033"/>
            <a:ext cx="6897181" cy="3385660"/>
          </a:xfrm>
          <a:prstGeom prst="rect">
            <a:avLst/>
          </a:prstGeom>
        </p:spPr>
      </p:pic>
    </p:spTree>
    <p:extLst>
      <p:ext uri="{BB962C8B-B14F-4D97-AF65-F5344CB8AC3E}">
        <p14:creationId xmlns:p14="http://schemas.microsoft.com/office/powerpoint/2010/main" val="26834557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0" y="1906151"/>
            <a:ext cx="6619234" cy="3894573"/>
          </a:xfrm>
          <a:prstGeom prst="rect">
            <a:avLst/>
          </a:prstGeom>
        </p:spPr>
      </p:pic>
    </p:spTree>
    <p:extLst>
      <p:ext uri="{BB962C8B-B14F-4D97-AF65-F5344CB8AC3E}">
        <p14:creationId xmlns:p14="http://schemas.microsoft.com/office/powerpoint/2010/main" val="4157155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When to use data science?</a:t>
            </a:r>
            <a:endParaRPr lang="en-US" dirty="0"/>
          </a:p>
        </p:txBody>
      </p:sp>
      <p:sp>
        <p:nvSpPr>
          <p:cNvPr id="5" name="Rectangle 4"/>
          <p:cNvSpPr/>
          <p:nvPr/>
        </p:nvSpPr>
        <p:spPr>
          <a:xfrm>
            <a:off x="838200" y="2434709"/>
            <a:ext cx="7553325" cy="646331"/>
          </a:xfrm>
          <a:prstGeom prst="rect">
            <a:avLst/>
          </a:prstGeom>
        </p:spPr>
        <p:txBody>
          <a:bodyPr wrap="square">
            <a:spAutoFit/>
          </a:bodyPr>
          <a:lstStyle/>
          <a:p>
            <a:r>
              <a:rPr lang="en-US" sz="3600" dirty="0">
                <a:latin typeface="+mj-lt"/>
                <a:ea typeface="+mj-ea"/>
                <a:cs typeface="+mj-cs"/>
              </a:rPr>
              <a:t>Predicting outcome of a lottery?</a:t>
            </a:r>
          </a:p>
        </p:txBody>
      </p:sp>
      <p:sp>
        <p:nvSpPr>
          <p:cNvPr id="6" name="Rectangle 5"/>
          <p:cNvSpPr/>
          <p:nvPr/>
        </p:nvSpPr>
        <p:spPr>
          <a:xfrm>
            <a:off x="838199" y="3825061"/>
            <a:ext cx="9058275" cy="2246769"/>
          </a:xfrm>
          <a:prstGeom prst="rect">
            <a:avLst/>
          </a:prstGeom>
        </p:spPr>
        <p:txBody>
          <a:bodyPr wrap="square">
            <a:spAutoFit/>
          </a:bodyPr>
          <a:lstStyle/>
          <a:p>
            <a:r>
              <a:rPr lang="en-US" sz="3200" dirty="0"/>
              <a:t>Machine Learning does not work well on predicting something that is inherently random.</a:t>
            </a:r>
          </a:p>
          <a:p>
            <a:r>
              <a:rPr lang="en-US" sz="3200" dirty="0"/>
              <a:t/>
            </a:r>
            <a:br>
              <a:rPr lang="en-US" sz="3200" dirty="0"/>
            </a:br>
            <a:r>
              <a:rPr lang="en-US" sz="4400" b="1" dirty="0"/>
              <a:t>No Pattern No ML</a:t>
            </a:r>
            <a:endParaRPr lang="en-US" sz="4400" dirty="0"/>
          </a:p>
        </p:txBody>
      </p:sp>
    </p:spTree>
    <p:extLst>
      <p:ext uri="{BB962C8B-B14F-4D97-AF65-F5344CB8AC3E}">
        <p14:creationId xmlns:p14="http://schemas.microsoft.com/office/powerpoint/2010/main" val="2134359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775" y="2603500"/>
            <a:ext cx="9315450" cy="1325563"/>
          </a:xfrm>
        </p:spPr>
        <p:txBody>
          <a:bodyPr>
            <a:normAutofit/>
          </a:bodyPr>
          <a:lstStyle/>
          <a:p>
            <a:r>
              <a:rPr lang="en-US" sz="7200" dirty="0"/>
              <a:t>http://aka.ms/bullisday1</a:t>
            </a:r>
          </a:p>
        </p:txBody>
      </p:sp>
    </p:spTree>
    <p:extLst>
      <p:ext uri="{BB962C8B-B14F-4D97-AF65-F5344CB8AC3E}">
        <p14:creationId xmlns:p14="http://schemas.microsoft.com/office/powerpoint/2010/main" val="14598749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816070" y="3905102"/>
            <a:ext cx="3713529" cy="186349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2" rIns="0" bIns="34292" numCol="1" rtlCol="0" anchor="ctr" anchorCtr="0" compatLnSpc="1">
            <a:prstTxWarp prst="textNoShape">
              <a:avLst/>
            </a:prstTxWarp>
          </a:bodyPr>
          <a:lstStyle/>
          <a:p>
            <a:pPr algn="ctr" defTabSz="68565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Problem Requirements</a:t>
            </a:r>
            <a:endParaRPr lang="en-US" dirty="0"/>
          </a:p>
        </p:txBody>
      </p:sp>
      <p:sp>
        <p:nvSpPr>
          <p:cNvPr id="2" name="Text Placeholder 1"/>
          <p:cNvSpPr>
            <a:spLocks noGrp="1"/>
          </p:cNvSpPr>
          <p:nvPr>
            <p:ph idx="4294967295"/>
          </p:nvPr>
        </p:nvSpPr>
        <p:spPr>
          <a:xfrm>
            <a:off x="2095966" y="4008443"/>
            <a:ext cx="3617825" cy="1303532"/>
          </a:xfrm>
        </p:spPr>
        <p:txBody>
          <a:bodyPr>
            <a:normAutofit fontScale="92500" lnSpcReduction="10000"/>
          </a:bodyPr>
          <a:lstStyle/>
          <a:p>
            <a:r>
              <a:rPr lang="en-US" sz="2059" dirty="0">
                <a:solidFill>
                  <a:schemeClr val="bg1"/>
                </a:solidFill>
              </a:rPr>
              <a:t>Valuable business problem involving decision</a:t>
            </a:r>
          </a:p>
          <a:p>
            <a:pPr lvl="1"/>
            <a:r>
              <a:rPr lang="en-US" dirty="0" smtClean="0">
                <a:solidFill>
                  <a:schemeClr val="bg1"/>
                </a:solidFill>
                <a:latin typeface="+mj-lt"/>
              </a:rPr>
              <a:t>Existing process</a:t>
            </a:r>
          </a:p>
          <a:p>
            <a:pPr lvl="1"/>
            <a:r>
              <a:rPr lang="en-US" dirty="0" smtClean="0">
                <a:solidFill>
                  <a:schemeClr val="bg1"/>
                </a:solidFill>
                <a:latin typeface="+mj-lt"/>
              </a:rPr>
              <a:t>Metrics</a:t>
            </a:r>
          </a:p>
        </p:txBody>
      </p:sp>
      <p:sp>
        <p:nvSpPr>
          <p:cNvPr id="5" name="Rectangle 4"/>
          <p:cNvSpPr/>
          <p:nvPr/>
        </p:nvSpPr>
        <p:spPr bwMode="auto">
          <a:xfrm>
            <a:off x="6350699" y="3905102"/>
            <a:ext cx="3713529" cy="186349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2" rIns="0" bIns="34292" numCol="1" rtlCol="0" anchor="ctr" anchorCtr="0" compatLnSpc="1">
            <a:prstTxWarp prst="textNoShape">
              <a:avLst/>
            </a:prstTxWarp>
          </a:bodyPr>
          <a:lstStyle/>
          <a:p>
            <a:pPr algn="ctr" defTabSz="68565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6" name="Text Placeholder 1"/>
          <p:cNvSpPr txBox="1">
            <a:spLocks/>
          </p:cNvSpPr>
          <p:nvPr/>
        </p:nvSpPr>
        <p:spPr>
          <a:xfrm>
            <a:off x="6603100" y="4008443"/>
            <a:ext cx="3617825" cy="1317211"/>
          </a:xfrm>
          <a:prstGeom prst="rect">
            <a:avLst/>
          </a:prstGeom>
        </p:spPr>
        <p:txBody>
          <a:bodyPr vert="horz" wrap="square" lIns="107577" tIns="67236" rIns="107577" bIns="6723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59" dirty="0">
                <a:solidFill>
                  <a:schemeClr val="bg1"/>
                </a:solidFill>
              </a:rPr>
              <a:t>Available data</a:t>
            </a:r>
          </a:p>
          <a:p>
            <a:pPr lvl="1"/>
            <a:r>
              <a:rPr lang="en-US" sz="1765" dirty="0">
                <a:solidFill>
                  <a:schemeClr val="bg1"/>
                </a:solidFill>
                <a:latin typeface="+mj-lt"/>
              </a:rPr>
              <a:t>Related to the decision</a:t>
            </a:r>
          </a:p>
          <a:p>
            <a:pPr lvl="1"/>
            <a:r>
              <a:rPr lang="en-US" sz="1765" dirty="0">
                <a:solidFill>
                  <a:schemeClr val="bg1"/>
                </a:solidFill>
                <a:latin typeface="+mj-lt"/>
              </a:rPr>
              <a:t>Historical</a:t>
            </a:r>
          </a:p>
          <a:p>
            <a:pPr lvl="1"/>
            <a:r>
              <a:rPr lang="en-US" sz="1765" dirty="0">
                <a:solidFill>
                  <a:schemeClr val="bg1"/>
                </a:solidFill>
                <a:latin typeface="+mj-lt"/>
              </a:rPr>
              <a:t>Outcomes</a:t>
            </a:r>
          </a:p>
        </p:txBody>
      </p:sp>
      <p:pic>
        <p:nvPicPr>
          <p:cNvPr id="3074" name="Picture 2" descr="http://us.123rf.com/400wm/400/400/johnkwan/johnkwan1008/johnkwan100800099/7596302-yes-no-or-maybe-concepts-of-making-business-deci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3258" y="1891530"/>
            <a:ext cx="3168278" cy="19247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ocialstrategies.net.au/wp-content/uploads/2012/12/Big-Data-for-small-business-e135546109016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3363" y="1891532"/>
            <a:ext cx="2572494" cy="192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0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tells us a story</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224" y="1419235"/>
            <a:ext cx="6533515" cy="5374757"/>
          </a:xfrm>
          <a:prstGeom prst="rect">
            <a:avLst/>
          </a:prstGeom>
        </p:spPr>
      </p:pic>
    </p:spTree>
    <p:extLst>
      <p:ext uri="{BB962C8B-B14F-4D97-AF65-F5344CB8AC3E}">
        <p14:creationId xmlns:p14="http://schemas.microsoft.com/office/powerpoint/2010/main" val="146897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632" y="775891"/>
            <a:ext cx="5528737" cy="5306219"/>
          </a:xfrm>
          <a:prstGeom prst="rect">
            <a:avLst/>
          </a:prstGeom>
        </p:spPr>
      </p:pic>
    </p:spTree>
    <p:extLst>
      <p:ext uri="{BB962C8B-B14F-4D97-AF65-F5344CB8AC3E}">
        <p14:creationId xmlns:p14="http://schemas.microsoft.com/office/powerpoint/2010/main" val="230003919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have survived the Titanic?	</a:t>
            </a:r>
            <a:endParaRPr lang="en-US" dirty="0"/>
          </a:p>
        </p:txBody>
      </p:sp>
      <p:graphicFrame>
        <p:nvGraphicFramePr>
          <p:cNvPr id="3" name="Table 2"/>
          <p:cNvGraphicFramePr>
            <a:graphicFrameLocks noGrp="1"/>
          </p:cNvGraphicFramePr>
          <p:nvPr>
            <p:extLst/>
          </p:nvPr>
        </p:nvGraphicFramePr>
        <p:xfrm>
          <a:off x="1383607" y="2074641"/>
          <a:ext cx="8128001" cy="1112520"/>
        </p:xfrm>
        <a:graphic>
          <a:graphicData uri="http://schemas.openxmlformats.org/drawingml/2006/table">
            <a:tbl>
              <a:tblPr firstRow="1" bandRow="1">
                <a:tableStyleId>{3B4B98B0-60AC-42C2-AFA5-B58CD77FA1E5}</a:tableStyleId>
              </a:tblPr>
              <a:tblGrid>
                <a:gridCol w="1161143"/>
                <a:gridCol w="1161143"/>
                <a:gridCol w="1161143"/>
                <a:gridCol w="1161143"/>
                <a:gridCol w="1161143"/>
                <a:gridCol w="1161143"/>
                <a:gridCol w="1161143"/>
              </a:tblGrid>
              <a:tr h="370840">
                <a:tc>
                  <a:txBody>
                    <a:bodyPr/>
                    <a:lstStyle/>
                    <a:p>
                      <a:r>
                        <a:rPr lang="en-US" dirty="0" smtClean="0"/>
                        <a:t>Class</a:t>
                      </a:r>
                      <a:endParaRPr lang="en-US" dirty="0"/>
                    </a:p>
                  </a:txBody>
                  <a:tcPr/>
                </a:tc>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Ticket #</a:t>
                      </a:r>
                      <a:endParaRPr lang="en-US" dirty="0"/>
                    </a:p>
                  </a:txBody>
                  <a:tcPr/>
                </a:tc>
                <a:tc>
                  <a:txBody>
                    <a:bodyPr/>
                    <a:lstStyle/>
                    <a:p>
                      <a:r>
                        <a:rPr lang="en-US" dirty="0" smtClean="0"/>
                        <a:t>Fare</a:t>
                      </a:r>
                      <a:endParaRPr lang="en-US" dirty="0"/>
                    </a:p>
                  </a:txBody>
                  <a:tcPr/>
                </a:tc>
                <a:tc>
                  <a:txBody>
                    <a:bodyPr/>
                    <a:lstStyle/>
                    <a:p>
                      <a:r>
                        <a:rPr lang="en-US" dirty="0" smtClean="0"/>
                        <a:t>Cabin #</a:t>
                      </a:r>
                      <a:endParaRPr lang="en-US" dirty="0"/>
                    </a:p>
                  </a:txBody>
                  <a:tcPr/>
                </a:tc>
                <a:tc>
                  <a:txBody>
                    <a:bodyPr/>
                    <a:lstStyle/>
                    <a:p>
                      <a:r>
                        <a:rPr lang="en-US" dirty="0" smtClean="0"/>
                        <a:t>Survived</a:t>
                      </a:r>
                      <a:endParaRPr lang="en-US" dirty="0"/>
                    </a:p>
                  </a:txBody>
                  <a:tcPr/>
                </a:tc>
              </a:tr>
              <a:tr h="370840">
                <a:tc>
                  <a:txBody>
                    <a:bodyPr/>
                    <a:lstStyle/>
                    <a:p>
                      <a:r>
                        <a:rPr lang="en-US" dirty="0" smtClean="0"/>
                        <a:t>First</a:t>
                      </a:r>
                      <a:endParaRPr lang="en-US" dirty="0"/>
                    </a:p>
                  </a:txBody>
                  <a:tcPr/>
                </a:tc>
                <a:tc>
                  <a:txBody>
                    <a:bodyPr/>
                    <a:lstStyle/>
                    <a:p>
                      <a:r>
                        <a:rPr lang="en-US" dirty="0" smtClean="0"/>
                        <a:t>Carl A</a:t>
                      </a:r>
                      <a:endParaRPr lang="en-US" dirty="0"/>
                    </a:p>
                  </a:txBody>
                  <a:tcPr/>
                </a:tc>
                <a:tc>
                  <a:txBody>
                    <a:bodyPr/>
                    <a:lstStyle/>
                    <a:p>
                      <a:r>
                        <a:rPr lang="en-US" dirty="0" smtClean="0"/>
                        <a:t>25</a:t>
                      </a:r>
                      <a:endParaRPr lang="en-US" dirty="0"/>
                    </a:p>
                  </a:txBody>
                  <a:tcPr/>
                </a:tc>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123</a:t>
                      </a:r>
                      <a:endParaRPr lang="en-US" dirty="0"/>
                    </a:p>
                  </a:txBody>
                  <a:tcPr/>
                </a:tc>
                <a:tc>
                  <a:txBody>
                    <a:bodyPr/>
                    <a:lstStyle/>
                    <a:p>
                      <a:r>
                        <a:rPr lang="en-US" dirty="0" smtClean="0"/>
                        <a:t>0</a:t>
                      </a:r>
                      <a:endParaRPr lang="en-US" dirty="0"/>
                    </a:p>
                  </a:txBody>
                  <a:tcPr/>
                </a:tc>
              </a:tr>
              <a:tr h="370840">
                <a:tc>
                  <a:txBody>
                    <a:bodyPr/>
                    <a:lstStyle/>
                    <a:p>
                      <a:r>
                        <a:rPr lang="en-US" dirty="0" smtClean="0"/>
                        <a:t>Main</a:t>
                      </a:r>
                      <a:endParaRPr lang="en-US" dirty="0"/>
                    </a:p>
                  </a:txBody>
                  <a:tcPr/>
                </a:tc>
                <a:tc>
                  <a:txBody>
                    <a:bodyPr/>
                    <a:lstStyle/>
                    <a:p>
                      <a:r>
                        <a:rPr lang="en-US" dirty="0" smtClean="0"/>
                        <a:t>Steven</a:t>
                      </a:r>
                      <a:r>
                        <a:rPr lang="en-US" baseline="0" dirty="0" smtClean="0"/>
                        <a:t> S</a:t>
                      </a:r>
                      <a:endParaRPr lang="en-US" dirty="0"/>
                    </a:p>
                  </a:txBody>
                  <a:tcPr/>
                </a:tc>
                <a:tc>
                  <a:txBody>
                    <a:bodyPr/>
                    <a:lstStyle/>
                    <a:p>
                      <a:r>
                        <a:rPr lang="en-US" dirty="0" smtClean="0"/>
                        <a:t>55</a:t>
                      </a:r>
                      <a:endParaRPr lang="en-US" dirty="0"/>
                    </a:p>
                  </a:txBody>
                  <a:tcPr/>
                </a:tc>
                <a:tc>
                  <a:txBody>
                    <a:bodyPr/>
                    <a:lstStyle/>
                    <a:p>
                      <a:r>
                        <a:rPr lang="en-US" dirty="0" smtClean="0"/>
                        <a:t>2</a:t>
                      </a:r>
                      <a:endParaRPr lang="en-US" dirty="0"/>
                    </a:p>
                  </a:txBody>
                  <a:tcPr/>
                </a:tc>
                <a:tc>
                  <a:txBody>
                    <a:bodyPr/>
                    <a:lstStyle/>
                    <a:p>
                      <a:r>
                        <a:rPr lang="en-US" dirty="0" smtClean="0"/>
                        <a:t>C</a:t>
                      </a:r>
                      <a:endParaRPr lang="en-US" dirty="0"/>
                    </a:p>
                  </a:txBody>
                  <a:tcPr/>
                </a:tc>
                <a:tc>
                  <a:txBody>
                    <a:bodyPr/>
                    <a:lstStyle/>
                    <a:p>
                      <a:r>
                        <a:rPr lang="en-US" dirty="0" smtClean="0"/>
                        <a:t>324</a:t>
                      </a:r>
                      <a:endParaRPr lang="en-US" dirty="0"/>
                    </a:p>
                  </a:txBody>
                  <a:tcPr/>
                </a:tc>
                <a:tc>
                  <a:txBody>
                    <a:bodyPr/>
                    <a:lstStyle/>
                    <a:p>
                      <a:r>
                        <a:rPr lang="en-US" dirty="0" smtClean="0"/>
                        <a:t>1</a:t>
                      </a:r>
                      <a:endParaRPr lang="en-US" dirty="0"/>
                    </a:p>
                  </a:txBody>
                  <a:tcPr/>
                </a:tc>
              </a:tr>
            </a:tbl>
          </a:graphicData>
        </a:graphic>
      </p:graphicFrame>
      <p:sp>
        <p:nvSpPr>
          <p:cNvPr id="4" name="Right Arrow 3"/>
          <p:cNvSpPr/>
          <p:nvPr/>
        </p:nvSpPr>
        <p:spPr>
          <a:xfrm rot="16200000">
            <a:off x="1197032" y="3494295"/>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6200000">
            <a:off x="2416227" y="3494291"/>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6200000">
            <a:off x="3650673" y="3494291"/>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6200000">
            <a:off x="4790209" y="3494291"/>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6200000">
            <a:off x="5929746" y="3494293"/>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7035340" y="3494292"/>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8224057" y="3494290"/>
            <a:ext cx="1246909" cy="93102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7684856">
            <a:off x="848938" y="4976551"/>
            <a:ext cx="1483680" cy="646331"/>
          </a:xfrm>
          <a:prstGeom prst="rect">
            <a:avLst/>
          </a:prstGeom>
          <a:noFill/>
        </p:spPr>
        <p:txBody>
          <a:bodyPr wrap="square" rtlCol="0">
            <a:spAutoFit/>
          </a:bodyPr>
          <a:lstStyle/>
          <a:p>
            <a:r>
              <a:rPr lang="en-US" dirty="0" smtClean="0">
                <a:solidFill>
                  <a:schemeClr val="accent1"/>
                </a:solidFill>
              </a:rPr>
              <a:t>Independent </a:t>
            </a:r>
          </a:p>
          <a:p>
            <a:r>
              <a:rPr lang="en-US" dirty="0" smtClean="0">
                <a:solidFill>
                  <a:schemeClr val="accent1"/>
                </a:solidFill>
              </a:rPr>
              <a:t>Variable</a:t>
            </a:r>
            <a:endParaRPr lang="en-US" dirty="0">
              <a:solidFill>
                <a:schemeClr val="accent1"/>
              </a:solidFill>
            </a:endParaRPr>
          </a:p>
        </p:txBody>
      </p:sp>
      <p:sp>
        <p:nvSpPr>
          <p:cNvPr id="12" name="TextBox 11"/>
          <p:cNvSpPr txBox="1"/>
          <p:nvPr/>
        </p:nvSpPr>
        <p:spPr>
          <a:xfrm>
            <a:off x="8381999" y="4799260"/>
            <a:ext cx="1928552" cy="646331"/>
          </a:xfrm>
          <a:prstGeom prst="rect">
            <a:avLst/>
          </a:prstGeom>
          <a:noFill/>
        </p:spPr>
        <p:txBody>
          <a:bodyPr wrap="square" rtlCol="0">
            <a:spAutoFit/>
          </a:bodyPr>
          <a:lstStyle/>
          <a:p>
            <a:r>
              <a:rPr lang="en-US" dirty="0" smtClean="0">
                <a:solidFill>
                  <a:srgbClr val="FF0000"/>
                </a:solidFill>
              </a:rPr>
              <a:t>Dependent Variable</a:t>
            </a:r>
            <a:endParaRPr lang="en-US" dirty="0">
              <a:solidFill>
                <a:srgbClr val="FF0000"/>
              </a:solidFill>
            </a:endParaRPr>
          </a:p>
        </p:txBody>
      </p:sp>
      <p:sp>
        <p:nvSpPr>
          <p:cNvPr id="13" name="TextBox 12"/>
          <p:cNvSpPr txBox="1"/>
          <p:nvPr/>
        </p:nvSpPr>
        <p:spPr>
          <a:xfrm rot="17684856">
            <a:off x="2633603" y="4997570"/>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8" name="Left Brace 17"/>
          <p:cNvSpPr/>
          <p:nvPr/>
        </p:nvSpPr>
        <p:spPr>
          <a:xfrm rot="16200000">
            <a:off x="4312273" y="2412095"/>
            <a:ext cx="548243" cy="71993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rot="17684856">
            <a:off x="3877740" y="4997569"/>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20" name="TextBox 19"/>
          <p:cNvSpPr txBox="1"/>
          <p:nvPr/>
        </p:nvSpPr>
        <p:spPr>
          <a:xfrm rot="17684856">
            <a:off x="4926921" y="5038105"/>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21" name="TextBox 20"/>
          <p:cNvSpPr txBox="1"/>
          <p:nvPr/>
        </p:nvSpPr>
        <p:spPr>
          <a:xfrm rot="17684856">
            <a:off x="6171058" y="5038106"/>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22" name="TextBox 21"/>
          <p:cNvSpPr txBox="1"/>
          <p:nvPr/>
        </p:nvSpPr>
        <p:spPr>
          <a:xfrm rot="17684856">
            <a:off x="7318720" y="4995716"/>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23" name="TextBox 22"/>
          <p:cNvSpPr txBox="1"/>
          <p:nvPr/>
        </p:nvSpPr>
        <p:spPr>
          <a:xfrm>
            <a:off x="3793355" y="6249114"/>
            <a:ext cx="5211864" cy="646331"/>
          </a:xfrm>
          <a:prstGeom prst="rect">
            <a:avLst/>
          </a:prstGeom>
          <a:noFill/>
        </p:spPr>
        <p:txBody>
          <a:bodyPr wrap="square" rtlCol="0">
            <a:spAutoFit/>
          </a:bodyPr>
          <a:lstStyle/>
          <a:p>
            <a:r>
              <a:rPr lang="en-US" sz="3600" dirty="0" smtClean="0">
                <a:solidFill>
                  <a:schemeClr val="accent1"/>
                </a:solidFill>
              </a:rPr>
              <a:t>Features</a:t>
            </a:r>
            <a:endParaRPr lang="en-US" dirty="0">
              <a:solidFill>
                <a:schemeClr val="accent1"/>
              </a:solidFill>
            </a:endParaRPr>
          </a:p>
        </p:txBody>
      </p:sp>
    </p:spTree>
    <p:extLst>
      <p:ext uri="{BB962C8B-B14F-4D97-AF65-F5344CB8AC3E}">
        <p14:creationId xmlns:p14="http://schemas.microsoft.com/office/powerpoint/2010/main" val="1653893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587" y="4388090"/>
            <a:ext cx="4848225" cy="1410393"/>
          </a:xfrm>
          <a:prstGeom prst="rect">
            <a:avLst/>
          </a:prstGeom>
        </p:spPr>
      </p:pic>
      <p:sp>
        <p:nvSpPr>
          <p:cNvPr id="2" name="Title 1"/>
          <p:cNvSpPr>
            <a:spLocks noGrp="1"/>
          </p:cNvSpPr>
          <p:nvPr>
            <p:ph type="title"/>
          </p:nvPr>
        </p:nvSpPr>
        <p:spPr>
          <a:xfrm>
            <a:off x="838200" y="328549"/>
            <a:ext cx="10515600" cy="1325563"/>
          </a:xfrm>
        </p:spPr>
        <p:txBody>
          <a:bodyPr/>
          <a:lstStyle/>
          <a:p>
            <a:r>
              <a:rPr lang="en-US" dirty="0" smtClean="0"/>
              <a:t>Probability</a:t>
            </a:r>
            <a:endParaRPr lang="en-US" dirty="0"/>
          </a:p>
        </p:txBody>
      </p:sp>
      <p:grpSp>
        <p:nvGrpSpPr>
          <p:cNvPr id="9" name="Group 8"/>
          <p:cNvGrpSpPr/>
          <p:nvPr/>
        </p:nvGrpSpPr>
        <p:grpSpPr>
          <a:xfrm>
            <a:off x="962025" y="2337227"/>
            <a:ext cx="6096000" cy="923330"/>
            <a:chOff x="3048000" y="3013502"/>
            <a:chExt cx="6096000" cy="923330"/>
          </a:xfrm>
        </p:grpSpPr>
        <p:sp>
          <p:nvSpPr>
            <p:cNvPr id="5" name="Rectangle 4"/>
            <p:cNvSpPr/>
            <p:nvPr/>
          </p:nvSpPr>
          <p:spPr>
            <a:xfrm>
              <a:off x="3048000" y="3105835"/>
              <a:ext cx="6096000" cy="369332"/>
            </a:xfrm>
            <a:prstGeom prst="rect">
              <a:avLst/>
            </a:prstGeom>
          </p:spPr>
          <p:txBody>
            <a:bodyPr>
              <a:spAutoFit/>
            </a:bodyPr>
            <a:lstStyle/>
            <a:p>
              <a:r>
                <a:rPr lang="en-US" dirty="0"/>
                <a:t>P(A) </a:t>
              </a:r>
              <a:r>
                <a:rPr lang="en-US" dirty="0" smtClean="0"/>
                <a:t>=</a:t>
              </a:r>
              <a:endParaRPr lang="en-US" dirty="0"/>
            </a:p>
          </p:txBody>
        </p:sp>
        <p:sp>
          <p:nvSpPr>
            <p:cNvPr id="6" name="TextBox 5"/>
            <p:cNvSpPr txBox="1"/>
            <p:nvPr/>
          </p:nvSpPr>
          <p:spPr>
            <a:xfrm>
              <a:off x="3829050" y="3013502"/>
              <a:ext cx="4019550" cy="923330"/>
            </a:xfrm>
            <a:prstGeom prst="rect">
              <a:avLst/>
            </a:prstGeom>
            <a:noFill/>
          </p:spPr>
          <p:txBody>
            <a:bodyPr wrap="square" rtlCol="0">
              <a:spAutoFit/>
            </a:bodyPr>
            <a:lstStyle/>
            <a:p>
              <a:r>
                <a:rPr lang="en-US" dirty="0"/>
                <a:t>The Number Of Ways Event A Can Occur </a:t>
              </a:r>
              <a:r>
                <a:rPr lang="en-US" dirty="0" smtClean="0"/>
                <a:t> </a:t>
              </a:r>
              <a:endParaRPr lang="en-US" dirty="0"/>
            </a:p>
            <a:p>
              <a:r>
                <a:rPr lang="en-US" dirty="0"/>
                <a:t>The total number Of Possible Outcomes  </a:t>
              </a:r>
            </a:p>
            <a:p>
              <a:endParaRPr lang="en-US" dirty="0"/>
            </a:p>
          </p:txBody>
        </p:sp>
        <p:cxnSp>
          <p:nvCxnSpPr>
            <p:cNvPr id="8" name="Straight Connector 7"/>
            <p:cNvCxnSpPr/>
            <p:nvPr/>
          </p:nvCxnSpPr>
          <p:spPr>
            <a:xfrm>
              <a:off x="3790950" y="3333750"/>
              <a:ext cx="39814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243" y="2064321"/>
            <a:ext cx="1364457" cy="119623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5" y="4419599"/>
            <a:ext cx="4848225" cy="141039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6987" y="4162425"/>
            <a:ext cx="2371725" cy="17907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8712" y="4312236"/>
            <a:ext cx="2324100" cy="1562100"/>
          </a:xfrm>
          <a:prstGeom prst="rect">
            <a:avLst/>
          </a:prstGeom>
        </p:spPr>
      </p:pic>
      <p:sp>
        <p:nvSpPr>
          <p:cNvPr id="16" name="Plus 15"/>
          <p:cNvSpPr/>
          <p:nvPr/>
        </p:nvSpPr>
        <p:spPr>
          <a:xfrm>
            <a:off x="1978819" y="4676775"/>
            <a:ext cx="762000" cy="76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p:cNvSpPr/>
          <p:nvPr/>
        </p:nvSpPr>
        <p:spPr>
          <a:xfrm>
            <a:off x="5048250" y="4743795"/>
            <a:ext cx="762000" cy="76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p:cNvSpPr/>
          <p:nvPr/>
        </p:nvSpPr>
        <p:spPr>
          <a:xfrm>
            <a:off x="7585471" y="4743795"/>
            <a:ext cx="762000" cy="76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09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1412045"/>
            <a:ext cx="11578821" cy="4838728"/>
          </a:xfrm>
          <a:prstGeom prst="rect">
            <a:avLst/>
          </a:prstGeom>
        </p:spPr>
      </p:pic>
      <p:sp>
        <p:nvSpPr>
          <p:cNvPr id="6" name="Title 5"/>
          <p:cNvSpPr>
            <a:spLocks noGrp="1"/>
          </p:cNvSpPr>
          <p:nvPr>
            <p:ph type="title"/>
          </p:nvPr>
        </p:nvSpPr>
        <p:spPr/>
        <p:txBody>
          <a:bodyPr/>
          <a:lstStyle/>
          <a:p>
            <a:r>
              <a:rPr lang="en-US" dirty="0" smtClean="0"/>
              <a:t>Is this happening to you?</a:t>
            </a:r>
            <a:endParaRPr lang="en-US" dirty="0"/>
          </a:p>
        </p:txBody>
      </p:sp>
    </p:spTree>
    <p:extLst>
      <p:ext uri="{BB962C8B-B14F-4D97-AF65-F5344CB8AC3E}">
        <p14:creationId xmlns:p14="http://schemas.microsoft.com/office/powerpoint/2010/main" val="238858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85818"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3269569"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6253321"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bwMode="auto">
          <a:xfrm>
            <a:off x="9237073"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Common Classes of Problems</a:t>
            </a:r>
            <a:endParaRPr lang="en-US" dirty="0"/>
          </a:p>
        </p:txBody>
      </p:sp>
      <p:pic>
        <p:nvPicPr>
          <p:cNvPr id="2050" name="Picture 2" descr="http://openclassroom.stanford.edu/MainFolder/courses/MachineLearning/exercises/ex8materials/ex8b_10.png"/>
          <p:cNvPicPr>
            <a:picLocks noChangeAspect="1" noChangeArrowheads="1"/>
          </p:cNvPicPr>
          <p:nvPr/>
        </p:nvPicPr>
        <p:blipFill rotWithShape="1">
          <a:blip r:embed="rId3">
            <a:extLst>
              <a:ext uri="{28A0092B-C50C-407E-A947-70E740481C1C}">
                <a14:useLocalDpi xmlns:a14="http://schemas.microsoft.com/office/drawing/2010/main" val="0"/>
              </a:ext>
            </a:extLst>
          </a:blip>
          <a:srcRect l="6223" t="5432" r="6950" b="3565"/>
          <a:stretch/>
        </p:blipFill>
        <p:spPr bwMode="auto">
          <a:xfrm>
            <a:off x="358345" y="4040488"/>
            <a:ext cx="2661144" cy="24558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ocs.oracle.com/cd/B28359_01/datamine.111/b28129/img/scatter_plot_nonlinear.gif"/>
          <p:cNvPicPr>
            <a:picLocks noChangeAspect="1" noChangeArrowheads="1"/>
          </p:cNvPicPr>
          <p:nvPr/>
        </p:nvPicPr>
        <p:blipFill rotWithShape="1">
          <a:blip r:embed="rId4">
            <a:extLst>
              <a:ext uri="{28A0092B-C50C-407E-A947-70E740481C1C}">
                <a14:useLocalDpi xmlns:a14="http://schemas.microsoft.com/office/drawing/2010/main" val="0"/>
              </a:ext>
            </a:extLst>
          </a:blip>
          <a:srcRect l="11327" b="7942"/>
          <a:stretch/>
        </p:blipFill>
        <p:spPr bwMode="auto">
          <a:xfrm>
            <a:off x="3457864" y="4070132"/>
            <a:ext cx="2429607" cy="24261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ectrum.ieee.org/img/RecommendNEWf1-134825370374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2643" y="4070132"/>
            <a:ext cx="1867552" cy="2426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2126" y="1802289"/>
            <a:ext cx="2221748" cy="669826"/>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Classification</a:t>
            </a:r>
          </a:p>
        </p:txBody>
      </p:sp>
      <p:sp>
        <p:nvSpPr>
          <p:cNvPr id="14" name="TextBox 13"/>
          <p:cNvSpPr txBox="1"/>
          <p:nvPr/>
        </p:nvSpPr>
        <p:spPr>
          <a:xfrm>
            <a:off x="3650256" y="1802289"/>
            <a:ext cx="1906149" cy="669826"/>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Regression</a:t>
            </a:r>
          </a:p>
        </p:txBody>
      </p:sp>
      <p:sp>
        <p:nvSpPr>
          <p:cNvPr id="15" name="TextBox 14"/>
          <p:cNvSpPr txBox="1"/>
          <p:nvPr/>
        </p:nvSpPr>
        <p:spPr>
          <a:xfrm>
            <a:off x="6271668" y="1802289"/>
            <a:ext cx="2587874" cy="669826"/>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Recommenders</a:t>
            </a:r>
          </a:p>
        </p:txBody>
      </p:sp>
      <p:sp>
        <p:nvSpPr>
          <p:cNvPr id="16" name="TextBox 15"/>
          <p:cNvSpPr txBox="1"/>
          <p:nvPr/>
        </p:nvSpPr>
        <p:spPr>
          <a:xfrm>
            <a:off x="9707775" y="1802289"/>
            <a:ext cx="1790604" cy="669826"/>
          </a:xfrm>
          <a:prstGeom prst="rect">
            <a:avLst/>
          </a:prstGeom>
          <a:noFill/>
        </p:spPr>
        <p:txBody>
          <a:bodyPr wrap="none" lIns="179285" tIns="143428" rIns="179285" bIns="143428" rtlCol="0">
            <a:spAutoFit/>
          </a:bodyPr>
          <a:lstStyle/>
          <a:p>
            <a:pPr>
              <a:lnSpc>
                <a:spcPct val="90000"/>
              </a:lnSpc>
            </a:pPr>
            <a:r>
              <a:rPr lang="en-US" sz="2745" dirty="0" smtClean="0">
                <a:solidFill>
                  <a:schemeClr val="bg1"/>
                </a:solidFill>
              </a:rPr>
              <a:t>Clustering</a:t>
            </a:r>
            <a:endParaRPr lang="en-US" sz="2745" dirty="0">
              <a:solidFill>
                <a:schemeClr val="bg1"/>
              </a:soli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8135" y="4040488"/>
            <a:ext cx="2281452" cy="2455830"/>
          </a:xfrm>
          <a:prstGeom prst="rect">
            <a:avLst/>
          </a:prstGeom>
        </p:spPr>
      </p:pic>
    </p:spTree>
    <p:extLst>
      <p:ext uri="{BB962C8B-B14F-4D97-AF65-F5344CB8AC3E}">
        <p14:creationId xmlns:p14="http://schemas.microsoft.com/office/powerpoint/2010/main" val="3808585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p:txBody>
          <a:bodyPr/>
          <a:lstStyle/>
          <a:p>
            <a:r>
              <a:rPr lang="en-US" dirty="0" smtClean="0"/>
              <a:t>Think </a:t>
            </a:r>
            <a:r>
              <a:rPr lang="en-US" b="1" dirty="0" smtClean="0"/>
              <a:t>categories</a:t>
            </a:r>
          </a:p>
          <a:p>
            <a:r>
              <a:rPr lang="en-US" dirty="0" smtClean="0"/>
              <a:t>Example: Cat or Dog? </a:t>
            </a:r>
          </a:p>
        </p:txBody>
      </p:sp>
      <p:pic>
        <p:nvPicPr>
          <p:cNvPr id="1026" name="Picture 2" descr="http://www.fndvisions.org/img/cutec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88322"/>
            <a:ext cx="2169160" cy="16268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knowyourselftoday.net/wp-content/uploads/2014/04/cats-wallpaper-hd-1-3-s-307x5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585" y="3967639"/>
            <a:ext cx="14986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atbreedspic.co/wp-content/uploads/2015/01/cute-baby-kittensearly-spay-and-neuter-the-pros-and-cons-bengal-cats-bengals-htcqxkuz.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6794" y="3373120"/>
            <a:ext cx="1931262" cy="17787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bebusinessed.com/wp-content/uploads/2014/03/734899052_139565801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6922" y="3039557"/>
            <a:ext cx="2672409" cy="15032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dognameguide.com/images/dog.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695" y="2234087"/>
            <a:ext cx="1846961" cy="23087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blogs.psychcentral.com/life-goals/files/2014/09/cute-dog-pu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18526" y="4446108"/>
            <a:ext cx="289560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3955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Binary vs. Multiclass Classification</a:t>
            </a:r>
            <a:endParaRPr lang="en-US" dirty="0"/>
          </a:p>
        </p:txBody>
      </p:sp>
      <p:sp>
        <p:nvSpPr>
          <p:cNvPr id="3" name="Text Placeholder 2"/>
          <p:cNvSpPr>
            <a:spLocks noGrp="1"/>
          </p:cNvSpPr>
          <p:nvPr>
            <p:ph type="body" sz="quarter" idx="10"/>
          </p:nvPr>
        </p:nvSpPr>
        <p:spPr>
          <a:xfrm>
            <a:off x="1727671" y="2347610"/>
            <a:ext cx="4033911" cy="1881284"/>
          </a:xfrm>
        </p:spPr>
        <p:txBody>
          <a:bodyPr/>
          <a:lstStyle/>
          <a:p>
            <a:r>
              <a:rPr lang="en-US" dirty="0"/>
              <a:t>Binary examples</a:t>
            </a:r>
          </a:p>
          <a:p>
            <a:pPr lvl="1"/>
            <a:r>
              <a:rPr lang="en-US" sz="1800" dirty="0"/>
              <a:t>Is</a:t>
            </a:r>
            <a:r>
              <a:rPr lang="en-US" sz="1800"/>
              <a:t> that email spam or not </a:t>
            </a:r>
            <a:r>
              <a:rPr lang="en-US" sz="1800" smtClean="0"/>
              <a:t>spam?</a:t>
            </a:r>
            <a:endParaRPr lang="en-US" sz="1800" dirty="0"/>
          </a:p>
          <a:p>
            <a:pPr lvl="1"/>
            <a:r>
              <a:rPr lang="en-US" sz="1800" dirty="0"/>
              <a:t>Is</a:t>
            </a:r>
            <a:r>
              <a:rPr lang="en-US" sz="1800"/>
              <a:t> that person on Twitter a </a:t>
            </a:r>
            <a:r>
              <a:rPr lang="en-US" sz="1800" smtClean="0"/>
              <a:t>psycho?</a:t>
            </a:r>
            <a:endParaRPr lang="en-US" sz="1800" dirty="0"/>
          </a:p>
          <a:p>
            <a:pPr lvl="1"/>
            <a:endParaRPr lang="en-US" sz="1800" dirty="0"/>
          </a:p>
          <a:p>
            <a:endParaRPr lang="en-US" dirty="0"/>
          </a:p>
        </p:txBody>
      </p:sp>
      <p:sp>
        <p:nvSpPr>
          <p:cNvPr id="4" name="Text Placeholder 3"/>
          <p:cNvSpPr>
            <a:spLocks noGrp="1"/>
          </p:cNvSpPr>
          <p:nvPr>
            <p:ph type="body" sz="quarter" idx="11"/>
          </p:nvPr>
        </p:nvSpPr>
        <p:spPr>
          <a:xfrm>
            <a:off x="6433901" y="2347609"/>
            <a:ext cx="4033911" cy="1567865"/>
          </a:xfrm>
        </p:spPr>
        <p:txBody>
          <a:bodyPr/>
          <a:lstStyle/>
          <a:p>
            <a:r>
              <a:rPr lang="en-US" dirty="0"/>
              <a:t>Multiclass examples</a:t>
            </a:r>
          </a:p>
          <a:p>
            <a:pPr lvl="1"/>
            <a:r>
              <a:rPr lang="en-US" sz="1800" dirty="0"/>
              <a:t>What</a:t>
            </a:r>
            <a:r>
              <a:rPr lang="en-US" sz="1800"/>
              <a:t> kind of </a:t>
            </a:r>
            <a:r>
              <a:rPr lang="en-US" sz="1800" dirty="0"/>
              <a:t>flower</a:t>
            </a:r>
            <a:r>
              <a:rPr lang="en-US" sz="1800"/>
              <a:t> is </a:t>
            </a:r>
            <a:r>
              <a:rPr lang="en-US" sz="1800" smtClean="0"/>
              <a:t>that?</a:t>
            </a:r>
            <a:endParaRPr lang="en-US" sz="1800" dirty="0"/>
          </a:p>
          <a:p>
            <a:pPr lvl="1"/>
            <a:r>
              <a:rPr lang="en-US" sz="1800" dirty="0"/>
              <a:t>Which</a:t>
            </a:r>
            <a:r>
              <a:rPr lang="en-US" sz="1800"/>
              <a:t> Hogwarts house do I belong </a:t>
            </a:r>
            <a:r>
              <a:rPr lang="en-US" sz="1800" smtClean="0"/>
              <a:t>in?</a:t>
            </a:r>
            <a:endParaRPr lang="en-US" sz="1800" dirty="0"/>
          </a:p>
          <a:p>
            <a:endParaRPr lang="en-US" dirty="0"/>
          </a:p>
        </p:txBody>
      </p:sp>
      <p:pic>
        <p:nvPicPr>
          <p:cNvPr id="5" name="Picture 4"/>
          <p:cNvPicPr>
            <a:picLocks noChangeAspect="1"/>
          </p:cNvPicPr>
          <p:nvPr/>
        </p:nvPicPr>
        <p:blipFill>
          <a:blip r:embed="rId2"/>
          <a:stretch>
            <a:fillRect/>
          </a:stretch>
        </p:blipFill>
        <p:spPr>
          <a:xfrm>
            <a:off x="7338935" y="4367264"/>
            <a:ext cx="2220362" cy="1484911"/>
          </a:xfrm>
          <a:prstGeom prst="rect">
            <a:avLst/>
          </a:prstGeom>
        </p:spPr>
      </p:pic>
      <p:pic>
        <p:nvPicPr>
          <p:cNvPr id="6" name="Picture 5"/>
          <p:cNvPicPr>
            <a:picLocks noChangeAspect="1"/>
          </p:cNvPicPr>
          <p:nvPr/>
        </p:nvPicPr>
        <p:blipFill>
          <a:blip r:embed="rId3"/>
          <a:stretch>
            <a:fillRect/>
          </a:stretch>
        </p:blipFill>
        <p:spPr>
          <a:xfrm>
            <a:off x="2650840" y="4367265"/>
            <a:ext cx="2220362" cy="1484911"/>
          </a:xfrm>
          <a:prstGeom prst="rect">
            <a:avLst/>
          </a:prstGeom>
        </p:spPr>
      </p:pic>
    </p:spTree>
    <p:extLst>
      <p:ext uri="{BB962C8B-B14F-4D97-AF65-F5344CB8AC3E}">
        <p14:creationId xmlns:p14="http://schemas.microsoft.com/office/powerpoint/2010/main" val="10824331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Predicting a numerical value</a:t>
            </a:r>
            <a:endParaRPr lang="en-US" b="1" dirty="0" smtClean="0"/>
          </a:p>
          <a:p>
            <a:r>
              <a:rPr lang="en-US" dirty="0" smtClean="0"/>
              <a:t>Example: How old are you based on your height? </a:t>
            </a:r>
          </a:p>
        </p:txBody>
      </p:sp>
      <p:pic>
        <p:nvPicPr>
          <p:cNvPr id="4" name="Picture 3"/>
          <p:cNvPicPr>
            <a:picLocks noChangeAspect="1"/>
          </p:cNvPicPr>
          <p:nvPr/>
        </p:nvPicPr>
        <p:blipFill>
          <a:blip r:embed="rId2"/>
          <a:stretch>
            <a:fillRect/>
          </a:stretch>
        </p:blipFill>
        <p:spPr>
          <a:xfrm>
            <a:off x="3681412" y="2947872"/>
            <a:ext cx="4829175" cy="3638550"/>
          </a:xfrm>
          <a:prstGeom prst="rect">
            <a:avLst/>
          </a:prstGeom>
        </p:spPr>
      </p:pic>
      <p:sp>
        <p:nvSpPr>
          <p:cNvPr id="5" name="TextBox 4"/>
          <p:cNvSpPr txBox="1"/>
          <p:nvPr/>
        </p:nvSpPr>
        <p:spPr>
          <a:xfrm rot="16200000">
            <a:off x="3356514" y="4516247"/>
            <a:ext cx="824456" cy="276999"/>
          </a:xfrm>
          <a:prstGeom prst="rect">
            <a:avLst/>
          </a:prstGeom>
          <a:noFill/>
        </p:spPr>
        <p:txBody>
          <a:bodyPr wrap="none" rtlCol="0">
            <a:spAutoFit/>
          </a:bodyPr>
          <a:lstStyle/>
          <a:p>
            <a:r>
              <a:rPr lang="en-US" sz="1200" b="1" dirty="0">
                <a:latin typeface="Calibri" panose="020F0502020204030204" pitchFamily="34" charset="0"/>
              </a:rPr>
              <a:t>h</a:t>
            </a:r>
            <a:r>
              <a:rPr lang="en-US" sz="1200" b="1" dirty="0" smtClean="0">
                <a:latin typeface="Calibri" panose="020F0502020204030204" pitchFamily="34" charset="0"/>
              </a:rPr>
              <a:t>eight (</a:t>
            </a:r>
            <a:r>
              <a:rPr lang="en-US" sz="1200" b="1" dirty="0" err="1" smtClean="0">
                <a:latin typeface="Calibri" panose="020F0502020204030204" pitchFamily="34" charset="0"/>
              </a:rPr>
              <a:t>ft</a:t>
            </a:r>
            <a:r>
              <a:rPr lang="en-US" sz="1200" b="1" dirty="0" smtClean="0">
                <a:latin typeface="Calibri" panose="020F0502020204030204" pitchFamily="34" charset="0"/>
              </a:rPr>
              <a:t>)</a:t>
            </a:r>
            <a:endParaRPr lang="en-US" sz="1200" b="1" dirty="0">
              <a:latin typeface="Calibri" panose="020F0502020204030204" pitchFamily="34" charset="0"/>
            </a:endParaRPr>
          </a:p>
        </p:txBody>
      </p:sp>
    </p:spTree>
    <p:extLst>
      <p:ext uri="{BB962C8B-B14F-4D97-AF65-F5344CB8AC3E}">
        <p14:creationId xmlns:p14="http://schemas.microsoft.com/office/powerpoint/2010/main" val="2093729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6692" y="2490090"/>
            <a:ext cx="9144519" cy="1497366"/>
          </a:xfrm>
        </p:spPr>
        <p:txBody>
          <a:bodyPr>
            <a:normAutofit fontScale="90000"/>
          </a:bodyPr>
          <a:lstStyle/>
          <a:p>
            <a:pPr algn="ctr"/>
            <a:r>
              <a:rPr lang="en-US" sz="4118" b="1" dirty="0"/>
              <a:t>“I keep saying the sexy job in the next ten years will be statisticians. People think I'm joking, but who would've guessed that computer engineers would've been the sexy job of the 1990s?”</a:t>
            </a:r>
            <a:r>
              <a:rPr lang="en-US" b="1" dirty="0" smtClean="0"/>
              <a:t/>
            </a:r>
            <a:br>
              <a:rPr lang="en-US" b="1" dirty="0" smtClean="0"/>
            </a:br>
            <a:r>
              <a:rPr lang="en-US" b="1" dirty="0" smtClean="0"/>
              <a:t>- </a:t>
            </a:r>
            <a:r>
              <a:rPr lang="en-US" sz="2942" dirty="0"/>
              <a:t>Hal Varian , Chief Economist at Google</a:t>
            </a:r>
          </a:p>
        </p:txBody>
      </p:sp>
    </p:spTree>
    <p:extLst>
      <p:ext uri="{BB962C8B-B14F-4D97-AF65-F5344CB8AC3E}">
        <p14:creationId xmlns:p14="http://schemas.microsoft.com/office/powerpoint/2010/main" val="3833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Recommenders</a:t>
            </a:r>
            <a:endParaRPr lang="en-US" dirty="0"/>
          </a:p>
        </p:txBody>
      </p:sp>
      <p:sp>
        <p:nvSpPr>
          <p:cNvPr id="3" name="Content Placeholder 2"/>
          <p:cNvSpPr>
            <a:spLocks noGrp="1"/>
          </p:cNvSpPr>
          <p:nvPr>
            <p:ph idx="1"/>
          </p:nvPr>
        </p:nvSpPr>
        <p:spPr/>
        <p:txBody>
          <a:bodyPr/>
          <a:lstStyle/>
          <a:p>
            <a:r>
              <a:rPr lang="en-US" dirty="0" smtClean="0"/>
              <a:t>Suggestions based on things you like</a:t>
            </a:r>
            <a:endParaRPr lang="en-US" dirty="0"/>
          </a:p>
        </p:txBody>
      </p:sp>
      <p:pic>
        <p:nvPicPr>
          <p:cNvPr id="3074" name="Picture 2" descr="http://yukaichou.com/wp-content/uploads/2014/05/Amazon.com-recommendation-eng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868" y="2797523"/>
            <a:ext cx="6519818" cy="337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7720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Content Placeholder 2"/>
          <p:cNvSpPr>
            <a:spLocks noGrp="1"/>
          </p:cNvSpPr>
          <p:nvPr>
            <p:ph idx="1"/>
          </p:nvPr>
        </p:nvSpPr>
        <p:spPr/>
        <p:txBody>
          <a:bodyPr/>
          <a:lstStyle/>
          <a:p>
            <a:r>
              <a:rPr lang="en-US" dirty="0" smtClean="0"/>
              <a:t>Grouping similar things</a:t>
            </a:r>
            <a:endParaRPr lang="en-US" dirty="0"/>
          </a:p>
        </p:txBody>
      </p:sp>
      <p:pic>
        <p:nvPicPr>
          <p:cNvPr id="4098" name="Picture 2" descr="http://junkcharts.typepad.com/photos/uncategorized/2008/03/04/grapefruit_scat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799" y="2235200"/>
            <a:ext cx="5226959" cy="44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0913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From Data</a:t>
            </a:r>
            <a:endParaRPr lang="en-US" dirty="0"/>
          </a:p>
        </p:txBody>
      </p:sp>
      <p:pic>
        <p:nvPicPr>
          <p:cNvPr id="3" name="Picture 2"/>
          <p:cNvPicPr>
            <a:picLocks noChangeAspect="1"/>
          </p:cNvPicPr>
          <p:nvPr/>
        </p:nvPicPr>
        <p:blipFill>
          <a:blip r:embed="rId3"/>
          <a:stretch>
            <a:fillRect/>
          </a:stretch>
        </p:blipFill>
        <p:spPr>
          <a:xfrm>
            <a:off x="1814653" y="1568529"/>
            <a:ext cx="8466995" cy="4614347"/>
          </a:xfrm>
          <a:prstGeom prst="rect">
            <a:avLst/>
          </a:prstGeom>
        </p:spPr>
      </p:pic>
      <p:sp>
        <p:nvSpPr>
          <p:cNvPr id="4" name="Rectangle 3"/>
          <p:cNvSpPr/>
          <p:nvPr/>
        </p:nvSpPr>
        <p:spPr>
          <a:xfrm>
            <a:off x="7262342" y="6360300"/>
            <a:ext cx="4662740" cy="301727"/>
          </a:xfrm>
          <a:prstGeom prst="rect">
            <a:avLst/>
          </a:prstGeom>
        </p:spPr>
        <p:txBody>
          <a:bodyPr wrap="square">
            <a:spAutoFit/>
          </a:bodyPr>
          <a:lstStyle/>
          <a:p>
            <a:r>
              <a:rPr lang="en-US" sz="1372" dirty="0"/>
              <a:t>Source: http://</a:t>
            </a:r>
            <a:r>
              <a:rPr lang="en-US" sz="1372" dirty="0" err="1"/>
              <a:t>prlab.tudelft.nl</a:t>
            </a:r>
            <a:r>
              <a:rPr lang="en-US" sz="1372" dirty="0"/>
              <a:t>/content/pattern-recognition</a:t>
            </a:r>
          </a:p>
        </p:txBody>
      </p:sp>
    </p:spTree>
    <p:extLst>
      <p:ext uri="{BB962C8B-B14F-4D97-AF65-F5344CB8AC3E}">
        <p14:creationId xmlns:p14="http://schemas.microsoft.com/office/powerpoint/2010/main" val="80506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t>What makes for a good ML problem?</a:t>
            </a:r>
          </a:p>
        </p:txBody>
      </p:sp>
      <p:sp>
        <p:nvSpPr>
          <p:cNvPr id="3" name="Text Placeholder 2"/>
          <p:cNvSpPr>
            <a:spLocks noGrp="1"/>
          </p:cNvSpPr>
          <p:nvPr>
            <p:ph type="body" sz="quarter" idx="4294967295"/>
          </p:nvPr>
        </p:nvSpPr>
        <p:spPr>
          <a:xfrm>
            <a:off x="1725931" y="1749371"/>
            <a:ext cx="8741880" cy="4028047"/>
          </a:xfrm>
          <a:prstGeom prst="rect">
            <a:avLst/>
          </a:prstGeom>
        </p:spPr>
        <p:txBody>
          <a:bodyPr/>
          <a:lstStyle/>
          <a:p>
            <a:r>
              <a:rPr lang="en-US" sz="3600" b="1" dirty="0"/>
              <a:t>Labeled</a:t>
            </a:r>
            <a:r>
              <a:rPr lang="en-US" sz="3600" dirty="0"/>
              <a:t> examples</a:t>
            </a:r>
          </a:p>
          <a:p>
            <a:pPr lvl="1"/>
            <a:r>
              <a:rPr lang="en-US" sz="1800"/>
              <a:t>Spam </a:t>
            </a:r>
            <a:r>
              <a:rPr lang="en-US" sz="1800" smtClean="0"/>
              <a:t>detection: </a:t>
            </a:r>
            <a:r>
              <a:rPr lang="en-US" sz="1800"/>
              <a:t>examples </a:t>
            </a:r>
            <a:r>
              <a:rPr lang="en-US" sz="1800" smtClean="0"/>
              <a:t>of </a:t>
            </a:r>
            <a:r>
              <a:rPr lang="en-US" sz="1800" dirty="0"/>
              <a:t>spam</a:t>
            </a:r>
            <a:r>
              <a:rPr lang="en-US" sz="1800"/>
              <a:t> email and regular </a:t>
            </a:r>
            <a:r>
              <a:rPr lang="en-US" sz="1800" smtClean="0"/>
              <a:t>email</a:t>
            </a:r>
            <a:endParaRPr lang="en-US" sz="1800" dirty="0"/>
          </a:p>
          <a:p>
            <a:pPr lvl="1"/>
            <a:r>
              <a:rPr lang="en-US" sz="1800"/>
              <a:t>Twitter </a:t>
            </a:r>
            <a:r>
              <a:rPr lang="en-US" sz="1800" smtClean="0"/>
              <a:t>crazies: </a:t>
            </a:r>
            <a:r>
              <a:rPr lang="en-US" sz="1800" dirty="0"/>
              <a:t>examples </a:t>
            </a:r>
            <a:r>
              <a:rPr lang="en-US" sz="1800"/>
              <a:t>of </a:t>
            </a:r>
            <a:r>
              <a:rPr lang="en-US" sz="1800" dirty="0"/>
              <a:t>psychos</a:t>
            </a:r>
            <a:r>
              <a:rPr lang="en-US" sz="1800"/>
              <a:t> on twitter vs. other </a:t>
            </a:r>
            <a:r>
              <a:rPr lang="en-US" sz="1800" smtClean="0"/>
              <a:t>people</a:t>
            </a:r>
            <a:endParaRPr lang="en-US" sz="1800" dirty="0"/>
          </a:p>
          <a:p>
            <a:r>
              <a:rPr lang="en-US" sz="3600" dirty="0"/>
              <a:t>Relevant </a:t>
            </a:r>
            <a:r>
              <a:rPr lang="en-US" sz="3600" b="1" dirty="0"/>
              <a:t>features</a:t>
            </a:r>
          </a:p>
          <a:p>
            <a:pPr lvl="1"/>
            <a:r>
              <a:rPr lang="en-US" sz="1800"/>
              <a:t>Email </a:t>
            </a:r>
            <a:r>
              <a:rPr lang="en-US" sz="1800" smtClean="0"/>
              <a:t>information</a:t>
            </a:r>
            <a:r>
              <a:rPr lang="en-US" sz="1800"/>
              <a:t>: subject </a:t>
            </a:r>
            <a:r>
              <a:rPr lang="en-US" sz="1800" smtClean="0"/>
              <a:t>line, </a:t>
            </a:r>
            <a:r>
              <a:rPr lang="en-US" sz="1800" dirty="0"/>
              <a:t>sender</a:t>
            </a:r>
            <a:r>
              <a:rPr lang="en-US" sz="1800"/>
              <a:t> email </a:t>
            </a:r>
            <a:r>
              <a:rPr lang="en-US" sz="1800" smtClean="0"/>
              <a:t>address, </a:t>
            </a:r>
            <a:r>
              <a:rPr lang="en-US" sz="1800" dirty="0"/>
              <a:t>words</a:t>
            </a:r>
            <a:r>
              <a:rPr lang="en-US" sz="1800"/>
              <a:t> in </a:t>
            </a:r>
            <a:r>
              <a:rPr lang="en-US" sz="1800" smtClean="0"/>
              <a:t>email</a:t>
            </a:r>
            <a:endParaRPr lang="en-US" sz="1800" dirty="0"/>
          </a:p>
          <a:p>
            <a:pPr lvl="1"/>
            <a:r>
              <a:rPr lang="en-US" sz="1800" dirty="0"/>
              <a:t>Twitter</a:t>
            </a:r>
            <a:r>
              <a:rPr lang="en-US" sz="1800"/>
              <a:t> user </a:t>
            </a:r>
            <a:r>
              <a:rPr lang="en-US" sz="1800" smtClean="0"/>
              <a:t>information</a:t>
            </a:r>
            <a:r>
              <a:rPr lang="en-US" sz="1800"/>
              <a:t>: </a:t>
            </a:r>
            <a:r>
              <a:rPr lang="en-US" sz="1800" smtClean="0"/>
              <a:t>age, gender, </a:t>
            </a:r>
            <a:r>
              <a:rPr lang="en-US" sz="1800" dirty="0"/>
              <a:t>how</a:t>
            </a:r>
            <a:r>
              <a:rPr lang="en-US" sz="1800"/>
              <a:t> often he/she </a:t>
            </a:r>
            <a:r>
              <a:rPr lang="en-US" sz="1800" smtClean="0"/>
              <a:t>tweets, </a:t>
            </a:r>
            <a:r>
              <a:rPr lang="en-US" sz="1800" dirty="0"/>
              <a:t>words</a:t>
            </a:r>
            <a:r>
              <a:rPr lang="en-US" sz="1800"/>
              <a:t> and phrases used in </a:t>
            </a:r>
            <a:r>
              <a:rPr lang="en-US" sz="1800" smtClean="0"/>
              <a:t>tweets</a:t>
            </a:r>
            <a:endParaRPr lang="en-US" sz="1800" dirty="0"/>
          </a:p>
          <a:p>
            <a:r>
              <a:rPr lang="en-US" sz="3600" b="1" dirty="0"/>
              <a:t>Uncertainty/error</a:t>
            </a:r>
            <a:r>
              <a:rPr lang="en-US" sz="3600" dirty="0"/>
              <a:t> tolerance</a:t>
            </a:r>
          </a:p>
          <a:p>
            <a:pPr lvl="1"/>
            <a:r>
              <a:rPr lang="en-US" sz="1800"/>
              <a:t>Finding </a:t>
            </a:r>
            <a:r>
              <a:rPr lang="en-US" sz="1800" smtClean="0"/>
              <a:t>some </a:t>
            </a:r>
            <a:r>
              <a:rPr lang="en-US" sz="1800" dirty="0"/>
              <a:t>junk</a:t>
            </a:r>
            <a:r>
              <a:rPr lang="en-US" sz="1800"/>
              <a:t> mail </a:t>
            </a:r>
            <a:r>
              <a:rPr lang="en-US" sz="1800" smtClean="0"/>
              <a:t>is </a:t>
            </a:r>
            <a:r>
              <a:rPr lang="en-US" sz="1800" dirty="0"/>
              <a:t>better </a:t>
            </a:r>
            <a:r>
              <a:rPr lang="en-US" sz="1800"/>
              <a:t>than </a:t>
            </a:r>
            <a:r>
              <a:rPr lang="en-US" sz="1800" dirty="0"/>
              <a:t>missing</a:t>
            </a:r>
            <a:r>
              <a:rPr lang="en-US" sz="1800"/>
              <a:t> important </a:t>
            </a:r>
            <a:r>
              <a:rPr lang="en-US" sz="1800" smtClean="0"/>
              <a:t>email</a:t>
            </a:r>
            <a:endParaRPr lang="en-US" sz="1800" dirty="0"/>
          </a:p>
          <a:p>
            <a:pPr lvl="1"/>
            <a:r>
              <a:rPr lang="en-US" sz="1800"/>
              <a:t>Automated psycho </a:t>
            </a:r>
            <a:r>
              <a:rPr lang="en-US" sz="1800" smtClean="0"/>
              <a:t>identification </a:t>
            </a:r>
            <a:r>
              <a:rPr lang="en-US" sz="1800" dirty="0"/>
              <a:t>still verified </a:t>
            </a:r>
            <a:r>
              <a:rPr lang="en-US" sz="1800"/>
              <a:t>by </a:t>
            </a:r>
            <a:r>
              <a:rPr lang="en-US" sz="1800" smtClean="0"/>
              <a:t>human</a:t>
            </a:r>
            <a:endParaRPr lang="en-US" sz="1800" dirty="0"/>
          </a:p>
          <a:p>
            <a:endParaRPr lang="en-US" dirty="0"/>
          </a:p>
          <a:p>
            <a:endParaRPr lang="en-US" dirty="0"/>
          </a:p>
        </p:txBody>
      </p:sp>
    </p:spTree>
    <p:extLst>
      <p:ext uri="{BB962C8B-B14F-4D97-AF65-F5344CB8AC3E}">
        <p14:creationId xmlns:p14="http://schemas.microsoft.com/office/powerpoint/2010/main" val="337593138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7818667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2765425"/>
            <a:ext cx="10515600" cy="1325563"/>
          </a:xfrm>
        </p:spPr>
        <p:txBody>
          <a:bodyPr>
            <a:noAutofit/>
          </a:bodyPr>
          <a:lstStyle/>
          <a:p>
            <a:r>
              <a:rPr lang="en-US" sz="6000" dirty="0"/>
              <a:t>http://aka.ms/bullisclasssurvey</a:t>
            </a:r>
          </a:p>
        </p:txBody>
      </p:sp>
    </p:spTree>
    <p:extLst>
      <p:ext uri="{BB962C8B-B14F-4D97-AF65-F5344CB8AC3E}">
        <p14:creationId xmlns:p14="http://schemas.microsoft.com/office/powerpoint/2010/main" val="232932633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16923" y="1928197"/>
            <a:ext cx="2327973" cy="1015663"/>
          </a:xfrm>
          <a:prstGeom prst="rect">
            <a:avLst/>
          </a:prstGeom>
          <a:noFill/>
        </p:spPr>
        <p:txBody>
          <a:bodyPr wrap="square" rtlCol="0">
            <a:spAutoFit/>
          </a:bodyPr>
          <a:lstStyle/>
          <a:p>
            <a:r>
              <a:rPr lang="en-US" sz="6000" dirty="0" smtClean="0"/>
              <a:t>Who</a:t>
            </a:r>
            <a:endParaRPr lang="en-US" sz="6000" dirty="0"/>
          </a:p>
        </p:txBody>
      </p:sp>
      <p:sp>
        <p:nvSpPr>
          <p:cNvPr id="5" name="TextBox 4"/>
          <p:cNvSpPr txBox="1"/>
          <p:nvPr/>
        </p:nvSpPr>
        <p:spPr>
          <a:xfrm>
            <a:off x="3316922" y="3486809"/>
            <a:ext cx="2327973" cy="1015663"/>
          </a:xfrm>
          <a:prstGeom prst="rect">
            <a:avLst/>
          </a:prstGeom>
          <a:noFill/>
        </p:spPr>
        <p:txBody>
          <a:bodyPr wrap="square" rtlCol="0">
            <a:spAutoFit/>
          </a:bodyPr>
          <a:lstStyle/>
          <a:p>
            <a:r>
              <a:rPr lang="en-US" sz="6000" dirty="0"/>
              <a:t>What</a:t>
            </a:r>
          </a:p>
        </p:txBody>
      </p:sp>
      <p:sp>
        <p:nvSpPr>
          <p:cNvPr id="6" name="TextBox 5"/>
          <p:cNvSpPr txBox="1"/>
          <p:nvPr/>
        </p:nvSpPr>
        <p:spPr>
          <a:xfrm>
            <a:off x="5191030" y="4220571"/>
            <a:ext cx="2327973" cy="1015663"/>
          </a:xfrm>
          <a:prstGeom prst="rect">
            <a:avLst/>
          </a:prstGeom>
          <a:noFill/>
        </p:spPr>
        <p:txBody>
          <a:bodyPr wrap="square" rtlCol="0">
            <a:spAutoFit/>
          </a:bodyPr>
          <a:lstStyle/>
          <a:p>
            <a:r>
              <a:rPr lang="en-US" sz="6000" dirty="0"/>
              <a:t>Why</a:t>
            </a:r>
          </a:p>
        </p:txBody>
      </p:sp>
      <p:sp>
        <p:nvSpPr>
          <p:cNvPr id="7" name="TextBox 6"/>
          <p:cNvSpPr txBox="1"/>
          <p:nvPr/>
        </p:nvSpPr>
        <p:spPr>
          <a:xfrm>
            <a:off x="5623517" y="2485048"/>
            <a:ext cx="2327973" cy="1015663"/>
          </a:xfrm>
          <a:prstGeom prst="rect">
            <a:avLst/>
          </a:prstGeom>
          <a:noFill/>
        </p:spPr>
        <p:txBody>
          <a:bodyPr wrap="square" rtlCol="0">
            <a:spAutoFit/>
          </a:bodyPr>
          <a:lstStyle/>
          <a:p>
            <a:r>
              <a:rPr lang="en-US" sz="6000" dirty="0"/>
              <a:t>When</a:t>
            </a:r>
          </a:p>
        </p:txBody>
      </p:sp>
      <p:sp>
        <p:nvSpPr>
          <p:cNvPr id="8" name="TextBox 7"/>
          <p:cNvSpPr txBox="1"/>
          <p:nvPr/>
        </p:nvSpPr>
        <p:spPr>
          <a:xfrm>
            <a:off x="7402890" y="3486809"/>
            <a:ext cx="2327973" cy="1015663"/>
          </a:xfrm>
          <a:prstGeom prst="rect">
            <a:avLst/>
          </a:prstGeom>
          <a:noFill/>
        </p:spPr>
        <p:txBody>
          <a:bodyPr wrap="square" rtlCol="0">
            <a:spAutoFit/>
          </a:bodyPr>
          <a:lstStyle/>
          <a:p>
            <a:r>
              <a:rPr lang="en-US" sz="6000" dirty="0"/>
              <a:t>Where</a:t>
            </a:r>
          </a:p>
        </p:txBody>
      </p:sp>
    </p:spTree>
    <p:extLst>
      <p:ext uri="{BB962C8B-B14F-4D97-AF65-F5344CB8AC3E}">
        <p14:creationId xmlns:p14="http://schemas.microsoft.com/office/powerpoint/2010/main" val="2354442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pic>
        <p:nvPicPr>
          <p:cNvPr id="4" name="Picture 3"/>
          <p:cNvPicPr>
            <a:picLocks noChangeAspect="1"/>
          </p:cNvPicPr>
          <p:nvPr/>
        </p:nvPicPr>
        <p:blipFill>
          <a:blip r:embed="rId2"/>
          <a:stretch>
            <a:fillRect/>
          </a:stretch>
        </p:blipFill>
        <p:spPr>
          <a:xfrm>
            <a:off x="933450" y="1816989"/>
            <a:ext cx="10325100" cy="4248150"/>
          </a:xfrm>
          <a:prstGeom prst="rect">
            <a:avLst/>
          </a:prstGeom>
        </p:spPr>
      </p:pic>
    </p:spTree>
    <p:extLst>
      <p:ext uri="{BB962C8B-B14F-4D97-AF65-F5344CB8AC3E}">
        <p14:creationId xmlns:p14="http://schemas.microsoft.com/office/powerpoint/2010/main" val="10055326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5262" y="2046458"/>
            <a:ext cx="5479385" cy="584775"/>
          </a:xfrm>
          <a:prstGeom prst="rect">
            <a:avLst/>
          </a:prstGeom>
          <a:noFill/>
        </p:spPr>
        <p:txBody>
          <a:bodyPr wrap="none" rtlCol="0">
            <a:spAutoFit/>
          </a:bodyPr>
          <a:lstStyle/>
          <a:p>
            <a:r>
              <a:rPr lang="en-US" sz="3200" dirty="0">
                <a:latin typeface="Segoe UI Light" panose="020B0502040204020203" pitchFamily="34" charset="0"/>
                <a:cs typeface="Segoe UI Light" panose="020B0502040204020203" pitchFamily="34" charset="0"/>
              </a:rPr>
              <a:t>W</a:t>
            </a:r>
            <a:r>
              <a:rPr lang="en-US" sz="3200" dirty="0" smtClean="0">
                <a:latin typeface="Segoe UI Light" panose="020B0502040204020203" pitchFamily="34" charset="0"/>
                <a:cs typeface="Segoe UI Light" panose="020B0502040204020203" pitchFamily="34" charset="0"/>
              </a:rPr>
              <a:t>hat is data science good for?</a:t>
            </a:r>
          </a:p>
        </p:txBody>
      </p:sp>
      <p:cxnSp>
        <p:nvCxnSpPr>
          <p:cNvPr id="7" name="Straight Connector 6"/>
          <p:cNvCxnSpPr/>
          <p:nvPr/>
        </p:nvCxnSpPr>
        <p:spPr>
          <a:xfrm>
            <a:off x="1101013" y="2761861"/>
            <a:ext cx="5542383"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408921" y="3023118"/>
            <a:ext cx="5539453"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Spam detection</a:t>
            </a:r>
          </a:p>
          <a:p>
            <a:pPr marL="285750" indent="-285750">
              <a:buFont typeface="Arial" panose="020B0604020202020204" pitchFamily="34" charset="0"/>
              <a:buChar char="•"/>
            </a:pPr>
            <a:r>
              <a:rPr lang="en-US" dirty="0" smtClean="0"/>
              <a:t>Sentiment analysis</a:t>
            </a:r>
          </a:p>
          <a:p>
            <a:pPr marL="285750" indent="-285750">
              <a:buFont typeface="Arial" panose="020B0604020202020204" pitchFamily="34" charset="0"/>
              <a:buChar char="•"/>
            </a:pPr>
            <a:r>
              <a:rPr lang="en-US" dirty="0" smtClean="0"/>
              <a:t>Speech recognition</a:t>
            </a:r>
          </a:p>
          <a:p>
            <a:pPr marL="285750" indent="-285750">
              <a:buFont typeface="Arial" panose="020B0604020202020204" pitchFamily="34" charset="0"/>
              <a:buChar char="•"/>
            </a:pPr>
            <a:r>
              <a:rPr lang="en-US" dirty="0" smtClean="0"/>
              <a:t>Finding psychos on Twitter (e.g. @</a:t>
            </a:r>
            <a:r>
              <a:rPr lang="en-US" dirty="0" err="1" smtClean="0"/>
              <a:t>jpalioto</a:t>
            </a:r>
            <a:r>
              <a:rPr lang="en-US" dirty="0" smtClean="0"/>
              <a:t>)</a:t>
            </a:r>
          </a:p>
          <a:p>
            <a:pPr marL="285750" indent="-285750">
              <a:buFont typeface="Arial" panose="020B0604020202020204" pitchFamily="34" charset="0"/>
              <a:buChar char="•"/>
            </a:pPr>
            <a:r>
              <a:rPr lang="en-US" dirty="0" smtClean="0"/>
              <a:t>Spying on you</a:t>
            </a:r>
          </a:p>
          <a:p>
            <a:pPr marL="285750" indent="-285750">
              <a:buFont typeface="Arial" panose="020B0604020202020204" pitchFamily="34" charset="0"/>
              <a:buChar char="•"/>
            </a:pPr>
            <a:r>
              <a:rPr lang="en-US" dirty="0" smtClean="0"/>
              <a:t>Catching criminals</a:t>
            </a:r>
          </a:p>
        </p:txBody>
      </p:sp>
      <p:pic>
        <p:nvPicPr>
          <p:cNvPr id="2" name="Picture 1"/>
          <p:cNvPicPr>
            <a:picLocks noChangeAspect="1"/>
          </p:cNvPicPr>
          <p:nvPr/>
        </p:nvPicPr>
        <p:blipFill>
          <a:blip r:embed="rId3"/>
          <a:stretch>
            <a:fillRect/>
          </a:stretch>
        </p:blipFill>
        <p:spPr>
          <a:xfrm>
            <a:off x="7105333" y="4829733"/>
            <a:ext cx="4235310" cy="2415836"/>
          </a:xfrm>
          <a:prstGeom prst="rect">
            <a:avLst/>
          </a:prstGeom>
        </p:spPr>
      </p:pic>
      <p:pic>
        <p:nvPicPr>
          <p:cNvPr id="4" name="Picture 3"/>
          <p:cNvPicPr>
            <a:picLocks noChangeAspect="1"/>
          </p:cNvPicPr>
          <p:nvPr/>
        </p:nvPicPr>
        <p:blipFill>
          <a:blip r:embed="rId4"/>
          <a:stretch>
            <a:fillRect/>
          </a:stretch>
        </p:blipFill>
        <p:spPr>
          <a:xfrm>
            <a:off x="7105333" y="2761861"/>
            <a:ext cx="3914563" cy="2067872"/>
          </a:xfrm>
          <a:prstGeom prst="rect">
            <a:avLst/>
          </a:prstGeom>
        </p:spPr>
      </p:pic>
    </p:spTree>
    <p:extLst>
      <p:ext uri="{BB962C8B-B14F-4D97-AF65-F5344CB8AC3E}">
        <p14:creationId xmlns:p14="http://schemas.microsoft.com/office/powerpoint/2010/main" val="262008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animEffect transition="in" filter="fade">
                                      <p:cBhvr>
                                        <p:cTn id="35" dur="500"/>
                                        <p:tgtEl>
                                          <p:spTgt spid="11">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Catching Criminals</a:t>
            </a:r>
            <a:endParaRPr lang="en-US" dirty="0"/>
          </a:p>
        </p:txBody>
      </p:sp>
      <p:pic>
        <p:nvPicPr>
          <p:cNvPr id="4" name="Picture 3"/>
          <p:cNvPicPr>
            <a:picLocks noChangeAspect="1"/>
          </p:cNvPicPr>
          <p:nvPr/>
        </p:nvPicPr>
        <p:blipFill>
          <a:blip r:embed="rId3"/>
          <a:stretch>
            <a:fillRect/>
          </a:stretch>
        </p:blipFill>
        <p:spPr>
          <a:xfrm>
            <a:off x="4074158" y="1708068"/>
            <a:ext cx="4043684" cy="3677391"/>
          </a:xfrm>
          <a:prstGeom prst="rect">
            <a:avLst/>
          </a:prstGeom>
        </p:spPr>
      </p:pic>
    </p:spTree>
    <p:extLst>
      <p:ext uri="{BB962C8B-B14F-4D97-AF65-F5344CB8AC3E}">
        <p14:creationId xmlns:p14="http://schemas.microsoft.com/office/powerpoint/2010/main" val="2511812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Catching Criminals</a:t>
            </a:r>
            <a:endParaRPr lang="en-US" dirty="0"/>
          </a:p>
        </p:txBody>
      </p:sp>
      <p:pic>
        <p:nvPicPr>
          <p:cNvPr id="4" name="Picture 3"/>
          <p:cNvPicPr>
            <a:picLocks noChangeAspect="1"/>
          </p:cNvPicPr>
          <p:nvPr/>
        </p:nvPicPr>
        <p:blipFill>
          <a:blip r:embed="rId3"/>
          <a:stretch>
            <a:fillRect/>
          </a:stretch>
        </p:blipFill>
        <p:spPr>
          <a:xfrm>
            <a:off x="3679867" y="2363192"/>
            <a:ext cx="4832267" cy="2098221"/>
          </a:xfrm>
          <a:prstGeom prst="rect">
            <a:avLst/>
          </a:prstGeom>
        </p:spPr>
      </p:pic>
    </p:spTree>
    <p:extLst>
      <p:ext uri="{BB962C8B-B14F-4D97-AF65-F5344CB8AC3E}">
        <p14:creationId xmlns:p14="http://schemas.microsoft.com/office/powerpoint/2010/main" val="2329817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Catching Criminals</a:t>
            </a:r>
            <a:endParaRPr lang="en-US" dirty="0"/>
          </a:p>
        </p:txBody>
      </p:sp>
      <p:sp>
        <p:nvSpPr>
          <p:cNvPr id="3" name="Content Placeholder 2"/>
          <p:cNvSpPr>
            <a:spLocks noGrp="1"/>
          </p:cNvSpPr>
          <p:nvPr>
            <p:ph idx="1"/>
          </p:nvPr>
        </p:nvSpPr>
        <p:spPr/>
        <p:txBody>
          <a:bodyPr/>
          <a:lstStyle/>
          <a:p>
            <a:r>
              <a:rPr lang="en-US" dirty="0" smtClean="0"/>
              <a:t>Forensic analysis on highly degraded surveillance photos</a:t>
            </a:r>
          </a:p>
          <a:p>
            <a:r>
              <a:rPr lang="en-US" dirty="0" smtClean="0"/>
              <a:t>Traditional approaches will not work</a:t>
            </a:r>
          </a:p>
          <a:p>
            <a:r>
              <a:rPr lang="en-US" dirty="0" smtClean="0"/>
              <a:t>How can it be done with data science and machine </a:t>
            </a:r>
            <a:r>
              <a:rPr lang="en-US" dirty="0"/>
              <a:t>l</a:t>
            </a:r>
            <a:r>
              <a:rPr lang="en-US" dirty="0" smtClean="0"/>
              <a:t>earning?</a:t>
            </a:r>
            <a:endParaRPr lang="en-US" dirty="0"/>
          </a:p>
        </p:txBody>
      </p:sp>
    </p:spTree>
    <p:extLst>
      <p:ext uri="{BB962C8B-B14F-4D97-AF65-F5344CB8AC3E}">
        <p14:creationId xmlns:p14="http://schemas.microsoft.com/office/powerpoint/2010/main" val="401541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7135</TotalTime>
  <Words>985</Words>
  <Application>Microsoft Office PowerPoint</Application>
  <PresentationFormat>Widescreen</PresentationFormat>
  <Paragraphs>171</Paragraphs>
  <Slides>35</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Segoe UI</vt:lpstr>
      <vt:lpstr>Segoe UI Light</vt:lpstr>
      <vt:lpstr>Wingdings</vt:lpstr>
      <vt:lpstr>Office Theme</vt:lpstr>
      <vt:lpstr>So you want to be a data scientist?</vt:lpstr>
      <vt:lpstr>http://aka.ms/bullisday1</vt:lpstr>
      <vt:lpstr>“I keep saying the sexy job in the next ten years will be statisticians. People think I'm joking, but who would've guessed that computer engineers would've been the sexy job of the 1990s?” - Hal Varian , Chief Economist at Google</vt:lpstr>
      <vt:lpstr>PowerPoint Presentation</vt:lpstr>
      <vt:lpstr>What is data science?</vt:lpstr>
      <vt:lpstr>PowerPoint Presentation</vt:lpstr>
      <vt:lpstr>Catching Criminals</vt:lpstr>
      <vt:lpstr>Catching Criminals</vt:lpstr>
      <vt:lpstr>Catching Criminals</vt:lpstr>
      <vt:lpstr>PowerPoint Presentation</vt:lpstr>
      <vt:lpstr>Who is a Data Scientist?</vt:lpstr>
      <vt:lpstr>PowerPoint Presentation</vt:lpstr>
      <vt:lpstr>PowerPoint Presentation</vt:lpstr>
      <vt:lpstr>PowerPoint Presentation</vt:lpstr>
      <vt:lpstr>Where do data scientists work?</vt:lpstr>
      <vt:lpstr>Why should you be interested?</vt:lpstr>
      <vt:lpstr>PowerPoint Presentation</vt:lpstr>
      <vt:lpstr>PowerPoint Presentation</vt:lpstr>
      <vt:lpstr>When to use data science?</vt:lpstr>
      <vt:lpstr>Problem Requirements</vt:lpstr>
      <vt:lpstr>Data tells us a story</vt:lpstr>
      <vt:lpstr>PowerPoint Presentation</vt:lpstr>
      <vt:lpstr>Would you have survived the Titanic? </vt:lpstr>
      <vt:lpstr>Probability</vt:lpstr>
      <vt:lpstr>Is this happening to you?</vt:lpstr>
      <vt:lpstr>Common Classes of Problems</vt:lpstr>
      <vt:lpstr>Classification</vt:lpstr>
      <vt:lpstr>Binary vs. Multiclass Classification</vt:lpstr>
      <vt:lpstr>Regression</vt:lpstr>
      <vt:lpstr>Recommenders</vt:lpstr>
      <vt:lpstr>Clustering</vt:lpstr>
      <vt:lpstr>Learning From Data</vt:lpstr>
      <vt:lpstr>What makes for a good ML problem?</vt:lpstr>
      <vt:lpstr>PowerPoint Presentation</vt:lpstr>
      <vt:lpstr>http://aka.ms/bullisclasssurvey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Andrew Moll</cp:lastModifiedBy>
  <cp:revision>34</cp:revision>
  <dcterms:created xsi:type="dcterms:W3CDTF">2012-07-27T01:16:44Z</dcterms:created>
  <dcterms:modified xsi:type="dcterms:W3CDTF">2015-10-21T16:30:31Z</dcterms:modified>
</cp:coreProperties>
</file>